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32"/>
  </p:notesMasterIdLst>
  <p:sldIdLst>
    <p:sldId id="256" r:id="rId2"/>
    <p:sldId id="260" r:id="rId3"/>
    <p:sldId id="285" r:id="rId4"/>
    <p:sldId id="266" r:id="rId5"/>
    <p:sldId id="267" r:id="rId6"/>
    <p:sldId id="286" r:id="rId7"/>
    <p:sldId id="268" r:id="rId8"/>
    <p:sldId id="269" r:id="rId9"/>
    <p:sldId id="278" r:id="rId10"/>
    <p:sldId id="287" r:id="rId11"/>
    <p:sldId id="293" r:id="rId12"/>
    <p:sldId id="258" r:id="rId13"/>
    <p:sldId id="288" r:id="rId14"/>
    <p:sldId id="296" r:id="rId15"/>
    <p:sldId id="302" r:id="rId16"/>
    <p:sldId id="301" r:id="rId17"/>
    <p:sldId id="289" r:id="rId18"/>
    <p:sldId id="299" r:id="rId19"/>
    <p:sldId id="300" r:id="rId20"/>
    <p:sldId id="306" r:id="rId21"/>
    <p:sldId id="290" r:id="rId22"/>
    <p:sldId id="282" r:id="rId23"/>
    <p:sldId id="309" r:id="rId24"/>
    <p:sldId id="303" r:id="rId25"/>
    <p:sldId id="310" r:id="rId26"/>
    <p:sldId id="311" r:id="rId27"/>
    <p:sldId id="283" r:id="rId28"/>
    <p:sldId id="292" r:id="rId29"/>
    <p:sldId id="312" r:id="rId30"/>
    <p:sldId id="313"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cution" id="{57E7D968-5B32-4788-A06A-4EDC35B505F1}">
          <p14:sldIdLst>
            <p14:sldId id="256"/>
            <p14:sldId id="260"/>
          </p14:sldIdLst>
        </p14:section>
        <p14:section name="NLP" id="{7F10DB20-2BC2-49B3-8F2E-8CF59BA97110}">
          <p14:sldIdLst>
            <p14:sldId id="285"/>
            <p14:sldId id="266"/>
            <p14:sldId id="267"/>
          </p14:sldIdLst>
        </p14:section>
        <p14:section name="Subreddits" id="{1D976ECC-45B8-4876-87E0-45A8176A4C78}">
          <p14:sldIdLst>
            <p14:sldId id="286"/>
            <p14:sldId id="268"/>
            <p14:sldId id="269"/>
            <p14:sldId id="278"/>
          </p14:sldIdLst>
        </p14:section>
        <p14:section name="Data Collection" id="{F35A64D1-7385-45BD-959B-084C70948C59}">
          <p14:sldIdLst>
            <p14:sldId id="287"/>
            <p14:sldId id="293"/>
            <p14:sldId id="258"/>
          </p14:sldIdLst>
        </p14:section>
        <p14:section name="Post Comparison" id="{FA25D18F-8CE6-41DD-AF6E-64512DD9429A}">
          <p14:sldIdLst>
            <p14:sldId id="288"/>
            <p14:sldId id="296"/>
            <p14:sldId id="302"/>
            <p14:sldId id="301"/>
          </p14:sldIdLst>
        </p14:section>
        <p14:section name="Models" id="{4CED6509-55A0-4556-9597-E19088BEA83A}">
          <p14:sldIdLst>
            <p14:sldId id="289"/>
            <p14:sldId id="299"/>
            <p14:sldId id="300"/>
            <p14:sldId id="306"/>
          </p14:sldIdLst>
        </p14:section>
        <p14:section name="Results" id="{BA973593-FEF7-460B-B32C-7F83082FB4D2}">
          <p14:sldIdLst>
            <p14:sldId id="290"/>
            <p14:sldId id="282"/>
            <p14:sldId id="309"/>
            <p14:sldId id="303"/>
            <p14:sldId id="310"/>
            <p14:sldId id="311"/>
          </p14:sldIdLst>
        </p14:section>
        <p14:section name="Appendix" id="{18B282B7-53DE-46FC-8ED1-0F19A3515E91}">
          <p14:sldIdLst>
            <p14:sldId id="283"/>
            <p14:sldId id="292"/>
            <p14:sldId id="312"/>
            <p14:sldId id="31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4660"/>
  </p:normalViewPr>
  <p:slideViewPr>
    <p:cSldViewPr snapToGrid="0">
      <p:cViewPr varScale="1">
        <p:scale>
          <a:sx n="76" d="100"/>
          <a:sy n="76" d="100"/>
        </p:scale>
        <p:origin x="55" y="1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1E1275-AA8C-4963-9370-44ECE108A154}"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US"/>
        </a:p>
      </dgm:t>
    </dgm:pt>
    <dgm:pt modelId="{B22C151B-E194-43DE-B591-D824800646B7}">
      <dgm:prSet phldrT="[Text]" custT="1"/>
      <dgm:spPr/>
      <dgm:t>
        <a:bodyPr/>
        <a:lstStyle/>
        <a:p>
          <a:r>
            <a:rPr lang="en-US" sz="3200" dirty="0"/>
            <a:t>Allows up to 1,000 unique posts</a:t>
          </a:r>
        </a:p>
      </dgm:t>
    </dgm:pt>
    <dgm:pt modelId="{C2EB45C4-A518-46CA-AFD0-179252C51CE5}" type="parTrans" cxnId="{ADCD4A98-D68F-4C9F-A3D7-290317A0CBD6}">
      <dgm:prSet/>
      <dgm:spPr/>
      <dgm:t>
        <a:bodyPr/>
        <a:lstStyle/>
        <a:p>
          <a:endParaRPr lang="en-US"/>
        </a:p>
      </dgm:t>
    </dgm:pt>
    <dgm:pt modelId="{D2726479-9870-4863-87B8-4B593B89780A}" type="sibTrans" cxnId="{ADCD4A98-D68F-4C9F-A3D7-290317A0CBD6}">
      <dgm:prSet/>
      <dgm:spPr/>
      <dgm:t>
        <a:bodyPr/>
        <a:lstStyle/>
        <a:p>
          <a:endParaRPr lang="en-US"/>
        </a:p>
      </dgm:t>
    </dgm:pt>
    <dgm:pt modelId="{3C190583-22DD-4B6A-A038-DE0F4AA2CA58}">
      <dgm:prSet phldrT="[Text]" custT="1"/>
      <dgm:spPr>
        <a:noFill/>
      </dgm:spPr>
      <dgm:t>
        <a:bodyPr/>
        <a:lstStyle/>
        <a:p>
          <a:r>
            <a:rPr lang="en-US" sz="2400" b="1" dirty="0"/>
            <a:t>r/Warhammer40k – 1,000</a:t>
          </a:r>
        </a:p>
      </dgm:t>
    </dgm:pt>
    <dgm:pt modelId="{EA36D04B-3EB8-45EF-A1FE-A73008436263}" type="parTrans" cxnId="{DF10CB18-EC18-488E-AFA3-D4B0777B3EB1}">
      <dgm:prSet/>
      <dgm:spPr/>
      <dgm:t>
        <a:bodyPr/>
        <a:lstStyle/>
        <a:p>
          <a:endParaRPr lang="en-US"/>
        </a:p>
      </dgm:t>
    </dgm:pt>
    <dgm:pt modelId="{E446D2F7-179D-40FA-9678-0950794390C5}" type="sibTrans" cxnId="{DF10CB18-EC18-488E-AFA3-D4B0777B3EB1}">
      <dgm:prSet/>
      <dgm:spPr/>
      <dgm:t>
        <a:bodyPr/>
        <a:lstStyle/>
        <a:p>
          <a:endParaRPr lang="en-US"/>
        </a:p>
      </dgm:t>
    </dgm:pt>
    <dgm:pt modelId="{FE8CBDD4-D9C9-425B-9A9A-701DE4D5C761}">
      <dgm:prSet phldrT="[Text]" custT="1"/>
      <dgm:spPr>
        <a:noFill/>
      </dgm:spPr>
      <dgm:t>
        <a:bodyPr/>
        <a:lstStyle/>
        <a:p>
          <a:r>
            <a:rPr lang="en-US" sz="2400" b="1" dirty="0"/>
            <a:t>r/</a:t>
          </a:r>
          <a:r>
            <a:rPr lang="en-US" sz="2400" b="1" dirty="0" err="1"/>
            <a:t>smashbros</a:t>
          </a:r>
          <a:r>
            <a:rPr lang="en-US" sz="2400" b="1" dirty="0"/>
            <a:t> – 991</a:t>
          </a:r>
        </a:p>
      </dgm:t>
    </dgm:pt>
    <dgm:pt modelId="{860B8BED-C1D2-43E0-8075-7AE5A14A5171}" type="parTrans" cxnId="{74DF0F82-45C7-4C0F-914A-14EBE1B86E07}">
      <dgm:prSet/>
      <dgm:spPr/>
      <dgm:t>
        <a:bodyPr/>
        <a:lstStyle/>
        <a:p>
          <a:endParaRPr lang="en-US"/>
        </a:p>
      </dgm:t>
    </dgm:pt>
    <dgm:pt modelId="{6B5C9D36-14B6-4518-A47D-9A109590D0CA}" type="sibTrans" cxnId="{74DF0F82-45C7-4C0F-914A-14EBE1B86E07}">
      <dgm:prSet/>
      <dgm:spPr/>
      <dgm:t>
        <a:bodyPr/>
        <a:lstStyle/>
        <a:p>
          <a:endParaRPr lang="en-US"/>
        </a:p>
      </dgm:t>
    </dgm:pt>
    <dgm:pt modelId="{21647882-3B09-4A3A-804E-F1B5999D72BF}">
      <dgm:prSet phldrT="[Text]" custT="1"/>
      <dgm:spPr>
        <a:noFill/>
      </dgm:spPr>
      <dgm:t>
        <a:bodyPr/>
        <a:lstStyle/>
        <a:p>
          <a:r>
            <a:rPr lang="en-US" sz="2400" b="1" dirty="0"/>
            <a:t>r/paintball – 993 </a:t>
          </a:r>
        </a:p>
      </dgm:t>
    </dgm:pt>
    <dgm:pt modelId="{3DAC060C-DEFE-47BE-870A-93EFC748947E}" type="parTrans" cxnId="{2C026D77-B38E-4659-B7D9-7B1ED4AD1D26}">
      <dgm:prSet/>
      <dgm:spPr/>
      <dgm:t>
        <a:bodyPr/>
        <a:lstStyle/>
        <a:p>
          <a:endParaRPr lang="en-US"/>
        </a:p>
      </dgm:t>
    </dgm:pt>
    <dgm:pt modelId="{3E7F2BC3-1761-47E5-A394-63DF35E5F630}" type="sibTrans" cxnId="{2C026D77-B38E-4659-B7D9-7B1ED4AD1D26}">
      <dgm:prSet/>
      <dgm:spPr/>
      <dgm:t>
        <a:bodyPr/>
        <a:lstStyle/>
        <a:p>
          <a:endParaRPr lang="en-US"/>
        </a:p>
      </dgm:t>
    </dgm:pt>
    <dgm:pt modelId="{B3A4316A-A000-4073-B58D-95703ABEF6B4}" type="pres">
      <dgm:prSet presAssocID="{7C1E1275-AA8C-4963-9370-44ECE108A154}" presName="diagram" presStyleCnt="0">
        <dgm:presLayoutVars>
          <dgm:chPref val="1"/>
          <dgm:dir/>
          <dgm:animOne val="branch"/>
          <dgm:animLvl val="lvl"/>
          <dgm:resizeHandles/>
        </dgm:presLayoutVars>
      </dgm:prSet>
      <dgm:spPr/>
    </dgm:pt>
    <dgm:pt modelId="{70405EBE-5B2C-4A21-AB1E-5E52D715855B}" type="pres">
      <dgm:prSet presAssocID="{B22C151B-E194-43DE-B591-D824800646B7}" presName="root" presStyleCnt="0"/>
      <dgm:spPr/>
    </dgm:pt>
    <dgm:pt modelId="{B076345E-625F-49B9-8882-6A16DDDF564B}" type="pres">
      <dgm:prSet presAssocID="{B22C151B-E194-43DE-B591-D824800646B7}" presName="rootComposite" presStyleCnt="0"/>
      <dgm:spPr/>
    </dgm:pt>
    <dgm:pt modelId="{43F89E9E-B43C-472E-8E10-C395060EA19C}" type="pres">
      <dgm:prSet presAssocID="{B22C151B-E194-43DE-B591-D824800646B7}" presName="rootText" presStyleLbl="node1" presStyleIdx="0" presStyleCnt="1" custScaleX="216611" custLinFactNeighborX="-29638" custLinFactNeighborY="-25415"/>
      <dgm:spPr/>
    </dgm:pt>
    <dgm:pt modelId="{DFFB0387-8FDF-4A55-B337-9BD1C324B74E}" type="pres">
      <dgm:prSet presAssocID="{B22C151B-E194-43DE-B591-D824800646B7}" presName="rootConnector" presStyleLbl="node1" presStyleIdx="0" presStyleCnt="1"/>
      <dgm:spPr/>
    </dgm:pt>
    <dgm:pt modelId="{8B440471-2345-4886-8714-81F25FC2FB8C}" type="pres">
      <dgm:prSet presAssocID="{B22C151B-E194-43DE-B591-D824800646B7}" presName="childShape" presStyleCnt="0"/>
      <dgm:spPr/>
    </dgm:pt>
    <dgm:pt modelId="{4F963FF1-3DE7-4E02-B29D-A0350F335349}" type="pres">
      <dgm:prSet presAssocID="{EA36D04B-3EB8-45EF-A1FE-A73008436263}" presName="Name13" presStyleLbl="parChTrans1D2" presStyleIdx="0" presStyleCnt="3"/>
      <dgm:spPr/>
    </dgm:pt>
    <dgm:pt modelId="{140AC62B-AAFC-4241-963D-42E0168F8EE7}" type="pres">
      <dgm:prSet presAssocID="{3C190583-22DD-4B6A-A038-DE0F4AA2CA58}" presName="childText" presStyleLbl="bgAcc1" presStyleIdx="0" presStyleCnt="3" custScaleX="235766" custLinFactNeighborX="-145" custLinFactNeighborY="-14633">
        <dgm:presLayoutVars>
          <dgm:bulletEnabled val="1"/>
        </dgm:presLayoutVars>
      </dgm:prSet>
      <dgm:spPr/>
    </dgm:pt>
    <dgm:pt modelId="{DD392FC7-F47D-4E0B-817B-558DEE411BFD}" type="pres">
      <dgm:prSet presAssocID="{860B8BED-C1D2-43E0-8075-7AE5A14A5171}" presName="Name13" presStyleLbl="parChTrans1D2" presStyleIdx="1" presStyleCnt="3"/>
      <dgm:spPr/>
    </dgm:pt>
    <dgm:pt modelId="{88300865-E317-49E7-9A57-D96BC649BCE7}" type="pres">
      <dgm:prSet presAssocID="{FE8CBDD4-D9C9-425B-9A9A-701DE4D5C761}" presName="childText" presStyleLbl="bgAcc1" presStyleIdx="1" presStyleCnt="3" custScaleX="235766" custLinFactNeighborX="393" custLinFactNeighborY="-25840">
        <dgm:presLayoutVars>
          <dgm:bulletEnabled val="1"/>
        </dgm:presLayoutVars>
      </dgm:prSet>
      <dgm:spPr/>
    </dgm:pt>
    <dgm:pt modelId="{558CB012-DDDF-4768-BB56-9B7A68B66883}" type="pres">
      <dgm:prSet presAssocID="{3DAC060C-DEFE-47BE-870A-93EFC748947E}" presName="Name13" presStyleLbl="parChTrans1D2" presStyleIdx="2" presStyleCnt="3"/>
      <dgm:spPr/>
    </dgm:pt>
    <dgm:pt modelId="{68EC5804-52D4-4B0B-A833-713908ECE4AF}" type="pres">
      <dgm:prSet presAssocID="{21647882-3B09-4A3A-804E-F1B5999D72BF}" presName="childText" presStyleLbl="bgAcc1" presStyleIdx="2" presStyleCnt="3" custScaleX="235766" custLinFactNeighborX="1660" custLinFactNeighborY="-34821">
        <dgm:presLayoutVars>
          <dgm:bulletEnabled val="1"/>
        </dgm:presLayoutVars>
      </dgm:prSet>
      <dgm:spPr/>
    </dgm:pt>
  </dgm:ptLst>
  <dgm:cxnLst>
    <dgm:cxn modelId="{DF10CB18-EC18-488E-AFA3-D4B0777B3EB1}" srcId="{B22C151B-E194-43DE-B591-D824800646B7}" destId="{3C190583-22DD-4B6A-A038-DE0F4AA2CA58}" srcOrd="0" destOrd="0" parTransId="{EA36D04B-3EB8-45EF-A1FE-A73008436263}" sibTransId="{E446D2F7-179D-40FA-9678-0950794390C5}"/>
    <dgm:cxn modelId="{F0CFAC1F-FC05-484A-A776-66349B8BF337}" type="presOf" srcId="{B22C151B-E194-43DE-B591-D824800646B7}" destId="{43F89E9E-B43C-472E-8E10-C395060EA19C}" srcOrd="0" destOrd="0" presId="urn:microsoft.com/office/officeart/2005/8/layout/hierarchy3"/>
    <dgm:cxn modelId="{A8BB042E-1D46-4A2A-A0D9-196E86D0260F}" type="presOf" srcId="{B22C151B-E194-43DE-B591-D824800646B7}" destId="{DFFB0387-8FDF-4A55-B337-9BD1C324B74E}" srcOrd="1" destOrd="0" presId="urn:microsoft.com/office/officeart/2005/8/layout/hierarchy3"/>
    <dgm:cxn modelId="{2C026D77-B38E-4659-B7D9-7B1ED4AD1D26}" srcId="{B22C151B-E194-43DE-B591-D824800646B7}" destId="{21647882-3B09-4A3A-804E-F1B5999D72BF}" srcOrd="2" destOrd="0" parTransId="{3DAC060C-DEFE-47BE-870A-93EFC748947E}" sibTransId="{3E7F2BC3-1761-47E5-A394-63DF35E5F630}"/>
    <dgm:cxn modelId="{74DF0F82-45C7-4C0F-914A-14EBE1B86E07}" srcId="{B22C151B-E194-43DE-B591-D824800646B7}" destId="{FE8CBDD4-D9C9-425B-9A9A-701DE4D5C761}" srcOrd="1" destOrd="0" parTransId="{860B8BED-C1D2-43E0-8075-7AE5A14A5171}" sibTransId="{6B5C9D36-14B6-4518-A47D-9A109590D0CA}"/>
    <dgm:cxn modelId="{9CC98D86-C14C-4936-97E6-DE71AEB005FF}" type="presOf" srcId="{FE8CBDD4-D9C9-425B-9A9A-701DE4D5C761}" destId="{88300865-E317-49E7-9A57-D96BC649BCE7}" srcOrd="0" destOrd="0" presId="urn:microsoft.com/office/officeart/2005/8/layout/hierarchy3"/>
    <dgm:cxn modelId="{ADCD4A98-D68F-4C9F-A3D7-290317A0CBD6}" srcId="{7C1E1275-AA8C-4963-9370-44ECE108A154}" destId="{B22C151B-E194-43DE-B591-D824800646B7}" srcOrd="0" destOrd="0" parTransId="{C2EB45C4-A518-46CA-AFD0-179252C51CE5}" sibTransId="{D2726479-9870-4863-87B8-4B593B89780A}"/>
    <dgm:cxn modelId="{0B12C7A5-47EF-4A18-B654-F47BC3ED7316}" type="presOf" srcId="{7C1E1275-AA8C-4963-9370-44ECE108A154}" destId="{B3A4316A-A000-4073-B58D-95703ABEF6B4}" srcOrd="0" destOrd="0" presId="urn:microsoft.com/office/officeart/2005/8/layout/hierarchy3"/>
    <dgm:cxn modelId="{7E849BBA-5AF6-4367-92FA-FF8B0434E3EC}" type="presOf" srcId="{3DAC060C-DEFE-47BE-870A-93EFC748947E}" destId="{558CB012-DDDF-4768-BB56-9B7A68B66883}" srcOrd="0" destOrd="0" presId="urn:microsoft.com/office/officeart/2005/8/layout/hierarchy3"/>
    <dgm:cxn modelId="{32DF71BB-FFBB-4E3D-B48C-341290DD678D}" type="presOf" srcId="{860B8BED-C1D2-43E0-8075-7AE5A14A5171}" destId="{DD392FC7-F47D-4E0B-817B-558DEE411BFD}" srcOrd="0" destOrd="0" presId="urn:microsoft.com/office/officeart/2005/8/layout/hierarchy3"/>
    <dgm:cxn modelId="{15A3BDD2-B064-4DF1-96CC-0694DE381DC5}" type="presOf" srcId="{EA36D04B-3EB8-45EF-A1FE-A73008436263}" destId="{4F963FF1-3DE7-4E02-B29D-A0350F335349}" srcOrd="0" destOrd="0" presId="urn:microsoft.com/office/officeart/2005/8/layout/hierarchy3"/>
    <dgm:cxn modelId="{6C970AF2-19A8-4090-A075-44527A61F771}" type="presOf" srcId="{21647882-3B09-4A3A-804E-F1B5999D72BF}" destId="{68EC5804-52D4-4B0B-A833-713908ECE4AF}" srcOrd="0" destOrd="0" presId="urn:microsoft.com/office/officeart/2005/8/layout/hierarchy3"/>
    <dgm:cxn modelId="{B524D6F8-DF4A-4EDE-82D3-A57D39899C04}" type="presOf" srcId="{3C190583-22DD-4B6A-A038-DE0F4AA2CA58}" destId="{140AC62B-AAFC-4241-963D-42E0168F8EE7}" srcOrd="0" destOrd="0" presId="urn:microsoft.com/office/officeart/2005/8/layout/hierarchy3"/>
    <dgm:cxn modelId="{9681CB35-482D-4384-B1DA-AFAC0957DBA7}" type="presParOf" srcId="{B3A4316A-A000-4073-B58D-95703ABEF6B4}" destId="{70405EBE-5B2C-4A21-AB1E-5E52D715855B}" srcOrd="0" destOrd="0" presId="urn:microsoft.com/office/officeart/2005/8/layout/hierarchy3"/>
    <dgm:cxn modelId="{1BF5B5E8-2E1B-4587-A934-1544ECBCDA02}" type="presParOf" srcId="{70405EBE-5B2C-4A21-AB1E-5E52D715855B}" destId="{B076345E-625F-49B9-8882-6A16DDDF564B}" srcOrd="0" destOrd="0" presId="urn:microsoft.com/office/officeart/2005/8/layout/hierarchy3"/>
    <dgm:cxn modelId="{558C3B7F-2DC8-4E34-B832-C08034A80971}" type="presParOf" srcId="{B076345E-625F-49B9-8882-6A16DDDF564B}" destId="{43F89E9E-B43C-472E-8E10-C395060EA19C}" srcOrd="0" destOrd="0" presId="urn:microsoft.com/office/officeart/2005/8/layout/hierarchy3"/>
    <dgm:cxn modelId="{95719E63-B21F-46E6-9589-52671D8B71D2}" type="presParOf" srcId="{B076345E-625F-49B9-8882-6A16DDDF564B}" destId="{DFFB0387-8FDF-4A55-B337-9BD1C324B74E}" srcOrd="1" destOrd="0" presId="urn:microsoft.com/office/officeart/2005/8/layout/hierarchy3"/>
    <dgm:cxn modelId="{F9B89EB2-4E50-4044-B3D9-FFC564C8AA76}" type="presParOf" srcId="{70405EBE-5B2C-4A21-AB1E-5E52D715855B}" destId="{8B440471-2345-4886-8714-81F25FC2FB8C}" srcOrd="1" destOrd="0" presId="urn:microsoft.com/office/officeart/2005/8/layout/hierarchy3"/>
    <dgm:cxn modelId="{3D02A14E-82C2-4B44-9844-0EBBCB3D56C4}" type="presParOf" srcId="{8B440471-2345-4886-8714-81F25FC2FB8C}" destId="{4F963FF1-3DE7-4E02-B29D-A0350F335349}" srcOrd="0" destOrd="0" presId="urn:microsoft.com/office/officeart/2005/8/layout/hierarchy3"/>
    <dgm:cxn modelId="{55E65C21-D936-4555-BF20-9CD5A946EE1F}" type="presParOf" srcId="{8B440471-2345-4886-8714-81F25FC2FB8C}" destId="{140AC62B-AAFC-4241-963D-42E0168F8EE7}" srcOrd="1" destOrd="0" presId="urn:microsoft.com/office/officeart/2005/8/layout/hierarchy3"/>
    <dgm:cxn modelId="{B69D5846-581F-42EC-B12A-E530BF9FD628}" type="presParOf" srcId="{8B440471-2345-4886-8714-81F25FC2FB8C}" destId="{DD392FC7-F47D-4E0B-817B-558DEE411BFD}" srcOrd="2" destOrd="0" presId="urn:microsoft.com/office/officeart/2005/8/layout/hierarchy3"/>
    <dgm:cxn modelId="{66ECF165-7385-417C-AE82-9A6B83A52A35}" type="presParOf" srcId="{8B440471-2345-4886-8714-81F25FC2FB8C}" destId="{88300865-E317-49E7-9A57-D96BC649BCE7}" srcOrd="3" destOrd="0" presId="urn:microsoft.com/office/officeart/2005/8/layout/hierarchy3"/>
    <dgm:cxn modelId="{0EB72983-7D47-471E-982B-4437BA41D130}" type="presParOf" srcId="{8B440471-2345-4886-8714-81F25FC2FB8C}" destId="{558CB012-DDDF-4768-BB56-9B7A68B66883}" srcOrd="4" destOrd="0" presId="urn:microsoft.com/office/officeart/2005/8/layout/hierarchy3"/>
    <dgm:cxn modelId="{38FC7D0E-4E36-45EA-8030-8B09C20ED9CC}" type="presParOf" srcId="{8B440471-2345-4886-8714-81F25FC2FB8C}" destId="{68EC5804-52D4-4B0B-A833-713908ECE4AF}" srcOrd="5" destOrd="0" presId="urn:microsoft.com/office/officeart/2005/8/layout/hierarchy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F89E9E-B43C-472E-8E10-C395060EA19C}">
      <dsp:nvSpPr>
        <dsp:cNvPr id="0" name=""/>
        <dsp:cNvSpPr/>
      </dsp:nvSpPr>
      <dsp:spPr>
        <a:xfrm>
          <a:off x="747015" y="0"/>
          <a:ext cx="4934533" cy="1139031"/>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0640" rIns="60960" bIns="40640" numCol="1" spcCol="1270" anchor="ctr" anchorCtr="0">
          <a:noAutofit/>
        </a:bodyPr>
        <a:lstStyle/>
        <a:p>
          <a:pPr marL="0" lvl="0" indent="0" algn="ctr" defTabSz="1422400">
            <a:lnSpc>
              <a:spcPct val="90000"/>
            </a:lnSpc>
            <a:spcBef>
              <a:spcPct val="0"/>
            </a:spcBef>
            <a:spcAft>
              <a:spcPct val="35000"/>
            </a:spcAft>
            <a:buNone/>
          </a:pPr>
          <a:r>
            <a:rPr lang="en-US" sz="3200" kern="1200" dirty="0"/>
            <a:t>Allows up to 1,000 unique posts</a:t>
          </a:r>
        </a:p>
      </dsp:txBody>
      <dsp:txXfrm>
        <a:off x="780376" y="33361"/>
        <a:ext cx="4867811" cy="1072309"/>
      </dsp:txXfrm>
    </dsp:sp>
    <dsp:sp modelId="{4F963FF1-3DE7-4E02-B29D-A0350F335349}">
      <dsp:nvSpPr>
        <dsp:cNvPr id="0" name=""/>
        <dsp:cNvSpPr/>
      </dsp:nvSpPr>
      <dsp:spPr>
        <a:xfrm>
          <a:off x="1240469" y="1139031"/>
          <a:ext cx="1165983" cy="691733"/>
        </a:xfrm>
        <a:custGeom>
          <a:avLst/>
          <a:gdLst/>
          <a:ahLst/>
          <a:cxnLst/>
          <a:rect l="0" t="0" r="0" b="0"/>
          <a:pathLst>
            <a:path>
              <a:moveTo>
                <a:pt x="0" y="0"/>
              </a:moveTo>
              <a:lnTo>
                <a:pt x="0" y="691733"/>
              </a:lnTo>
              <a:lnTo>
                <a:pt x="1165983" y="691733"/>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40AC62B-AAFC-4241-963D-42E0168F8EE7}">
      <dsp:nvSpPr>
        <dsp:cNvPr id="0" name=""/>
        <dsp:cNvSpPr/>
      </dsp:nvSpPr>
      <dsp:spPr>
        <a:xfrm>
          <a:off x="2406452" y="1261248"/>
          <a:ext cx="4296717" cy="1139031"/>
        </a:xfrm>
        <a:prstGeom prst="roundRect">
          <a:avLst>
            <a:gd name="adj" fmla="val 10000"/>
          </a:avLst>
        </a:prstGeom>
        <a:no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b="1" kern="1200" dirty="0"/>
            <a:t>r/Warhammer40k – 1,000</a:t>
          </a:r>
        </a:p>
      </dsp:txBody>
      <dsp:txXfrm>
        <a:off x="2439813" y="1294609"/>
        <a:ext cx="4229995" cy="1072309"/>
      </dsp:txXfrm>
    </dsp:sp>
    <dsp:sp modelId="{DD392FC7-F47D-4E0B-817B-558DEE411BFD}">
      <dsp:nvSpPr>
        <dsp:cNvPr id="0" name=""/>
        <dsp:cNvSpPr/>
      </dsp:nvSpPr>
      <dsp:spPr>
        <a:xfrm>
          <a:off x="1240469" y="1139031"/>
          <a:ext cx="1175787" cy="1987871"/>
        </a:xfrm>
        <a:custGeom>
          <a:avLst/>
          <a:gdLst/>
          <a:ahLst/>
          <a:cxnLst/>
          <a:rect l="0" t="0" r="0" b="0"/>
          <a:pathLst>
            <a:path>
              <a:moveTo>
                <a:pt x="0" y="0"/>
              </a:moveTo>
              <a:lnTo>
                <a:pt x="0" y="1987871"/>
              </a:lnTo>
              <a:lnTo>
                <a:pt x="1175787" y="198787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8300865-E317-49E7-9A57-D96BC649BCE7}">
      <dsp:nvSpPr>
        <dsp:cNvPr id="0" name=""/>
        <dsp:cNvSpPr/>
      </dsp:nvSpPr>
      <dsp:spPr>
        <a:xfrm>
          <a:off x="2416256" y="2557386"/>
          <a:ext cx="4296717" cy="1139031"/>
        </a:xfrm>
        <a:prstGeom prst="roundRect">
          <a:avLst>
            <a:gd name="adj" fmla="val 10000"/>
          </a:avLst>
        </a:prstGeom>
        <a:no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b="1" kern="1200" dirty="0"/>
            <a:t>r/</a:t>
          </a:r>
          <a:r>
            <a:rPr lang="en-US" sz="2400" b="1" kern="1200" dirty="0" err="1"/>
            <a:t>smashbros</a:t>
          </a:r>
          <a:r>
            <a:rPr lang="en-US" sz="2400" b="1" kern="1200" dirty="0"/>
            <a:t> – 991</a:t>
          </a:r>
        </a:p>
      </dsp:txBody>
      <dsp:txXfrm>
        <a:off x="2449617" y="2590747"/>
        <a:ext cx="4229995" cy="1072309"/>
      </dsp:txXfrm>
    </dsp:sp>
    <dsp:sp modelId="{558CB012-DDDF-4768-BB56-9B7A68B66883}">
      <dsp:nvSpPr>
        <dsp:cNvPr id="0" name=""/>
        <dsp:cNvSpPr/>
      </dsp:nvSpPr>
      <dsp:spPr>
        <a:xfrm>
          <a:off x="1240469" y="1139031"/>
          <a:ext cx="1198878" cy="3309363"/>
        </a:xfrm>
        <a:custGeom>
          <a:avLst/>
          <a:gdLst/>
          <a:ahLst/>
          <a:cxnLst/>
          <a:rect l="0" t="0" r="0" b="0"/>
          <a:pathLst>
            <a:path>
              <a:moveTo>
                <a:pt x="0" y="0"/>
              </a:moveTo>
              <a:lnTo>
                <a:pt x="0" y="3309363"/>
              </a:lnTo>
              <a:lnTo>
                <a:pt x="1198878" y="3309363"/>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8EC5804-52D4-4B0B-A833-713908ECE4AF}">
      <dsp:nvSpPr>
        <dsp:cNvPr id="0" name=""/>
        <dsp:cNvSpPr/>
      </dsp:nvSpPr>
      <dsp:spPr>
        <a:xfrm>
          <a:off x="2439347" y="3878879"/>
          <a:ext cx="4296717" cy="1139031"/>
        </a:xfrm>
        <a:prstGeom prst="roundRect">
          <a:avLst>
            <a:gd name="adj" fmla="val 10000"/>
          </a:avLst>
        </a:prstGeom>
        <a:no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b="1" kern="1200" dirty="0"/>
            <a:t>r/paintball – 993 </a:t>
          </a:r>
        </a:p>
      </dsp:txBody>
      <dsp:txXfrm>
        <a:off x="2472708" y="3912240"/>
        <a:ext cx="4229995" cy="107230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g>
</file>

<file path=ppt/media/image12.JP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6.png>
</file>

<file path=ppt/media/image27.png>
</file>

<file path=ppt/media/image3.jpg>
</file>

<file path=ppt/media/image4.jpe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DB4A7-BC15-4B99-9576-709B17D1CECB}" type="datetimeFigureOut">
              <a:rPr lang="en-US" smtClean="0"/>
              <a:t>7/11/2019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09F8EE-61CA-4CC2-9727-515CB0F87B03}" type="slidenum">
              <a:rPr lang="en-US" smtClean="0"/>
              <a:t>‹#›</a:t>
            </a:fld>
            <a:endParaRPr lang="en-US"/>
          </a:p>
        </p:txBody>
      </p:sp>
    </p:spTree>
    <p:extLst>
      <p:ext uri="{BB962C8B-B14F-4D97-AF65-F5344CB8AC3E}">
        <p14:creationId xmlns:p14="http://schemas.microsoft.com/office/powerpoint/2010/main" val="8057319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09F8EE-61CA-4CC2-9727-515CB0F87B03}" type="slidenum">
              <a:rPr lang="en-US" smtClean="0"/>
              <a:t>1</a:t>
            </a:fld>
            <a:endParaRPr lang="en-US"/>
          </a:p>
        </p:txBody>
      </p:sp>
    </p:spTree>
    <p:extLst>
      <p:ext uri="{BB962C8B-B14F-4D97-AF65-F5344CB8AC3E}">
        <p14:creationId xmlns:p14="http://schemas.microsoft.com/office/powerpoint/2010/main" val="1165854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words like proper nouns are likely unique to a subreddit</a:t>
            </a:r>
          </a:p>
          <a:p>
            <a:r>
              <a:rPr lang="en-US" dirty="0"/>
              <a:t>Others offer to predictive ability</a:t>
            </a:r>
          </a:p>
          <a:p>
            <a:r>
              <a:rPr lang="en-US" dirty="0"/>
              <a:t>Use example</a:t>
            </a:r>
          </a:p>
        </p:txBody>
      </p:sp>
      <p:sp>
        <p:nvSpPr>
          <p:cNvPr id="4" name="Slide Number Placeholder 3"/>
          <p:cNvSpPr>
            <a:spLocks noGrp="1"/>
          </p:cNvSpPr>
          <p:nvPr>
            <p:ph type="sldNum" sz="quarter" idx="5"/>
          </p:nvPr>
        </p:nvSpPr>
        <p:spPr/>
        <p:txBody>
          <a:bodyPr/>
          <a:lstStyle/>
          <a:p>
            <a:fld id="{8109F8EE-61CA-4CC2-9727-515CB0F87B03}" type="slidenum">
              <a:rPr lang="en-US" smtClean="0"/>
              <a:t>16</a:t>
            </a:fld>
            <a:endParaRPr lang="en-US"/>
          </a:p>
        </p:txBody>
      </p:sp>
    </p:spTree>
    <p:extLst>
      <p:ext uri="{BB962C8B-B14F-4D97-AF65-F5344CB8AC3E}">
        <p14:creationId xmlns:p14="http://schemas.microsoft.com/office/powerpoint/2010/main" val="1992543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 to linear regression</a:t>
            </a:r>
          </a:p>
          <a:p>
            <a:r>
              <a:rPr lang="en-US" dirty="0"/>
              <a:t>Instead of outputting a number it outputs probability</a:t>
            </a:r>
          </a:p>
          <a:p>
            <a:r>
              <a:rPr lang="en-US" dirty="0"/>
              <a:t>Probability P is Probability of Class 1 or in this case the probability of a post being from that subreddit</a:t>
            </a:r>
          </a:p>
        </p:txBody>
      </p:sp>
      <p:sp>
        <p:nvSpPr>
          <p:cNvPr id="4" name="Slide Number Placeholder 3"/>
          <p:cNvSpPr>
            <a:spLocks noGrp="1"/>
          </p:cNvSpPr>
          <p:nvPr>
            <p:ph type="sldNum" sz="quarter" idx="5"/>
          </p:nvPr>
        </p:nvSpPr>
        <p:spPr/>
        <p:txBody>
          <a:bodyPr/>
          <a:lstStyle/>
          <a:p>
            <a:fld id="{8109F8EE-61CA-4CC2-9727-515CB0F87B03}" type="slidenum">
              <a:rPr lang="en-US" smtClean="0"/>
              <a:t>18</a:t>
            </a:fld>
            <a:endParaRPr lang="en-US"/>
          </a:p>
        </p:txBody>
      </p:sp>
    </p:spTree>
    <p:extLst>
      <p:ext uri="{BB962C8B-B14F-4D97-AF65-F5344CB8AC3E}">
        <p14:creationId xmlns:p14="http://schemas.microsoft.com/office/powerpoint/2010/main" val="3766509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Compare to neighbors in this context look for posts with similar words and classify based on those</a:t>
            </a:r>
          </a:p>
        </p:txBody>
      </p:sp>
      <p:sp>
        <p:nvSpPr>
          <p:cNvPr id="4" name="Slide Number Placeholder 3"/>
          <p:cNvSpPr>
            <a:spLocks noGrp="1"/>
          </p:cNvSpPr>
          <p:nvPr>
            <p:ph type="sldNum" sz="quarter" idx="5"/>
          </p:nvPr>
        </p:nvSpPr>
        <p:spPr/>
        <p:txBody>
          <a:bodyPr/>
          <a:lstStyle/>
          <a:p>
            <a:fld id="{8109F8EE-61CA-4CC2-9727-515CB0F87B03}" type="slidenum">
              <a:rPr lang="en-US" smtClean="0"/>
              <a:t>19</a:t>
            </a:fld>
            <a:endParaRPr lang="en-US"/>
          </a:p>
        </p:txBody>
      </p:sp>
    </p:spTree>
    <p:extLst>
      <p:ext uri="{BB962C8B-B14F-4D97-AF65-F5344CB8AC3E}">
        <p14:creationId xmlns:p14="http://schemas.microsoft.com/office/powerpoint/2010/main" val="3508489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Uses Bayes theorem. Gives probability like Logistic regression. Probability Post is from said sub given certain words appear in the post. Using probability that those words appear assuming the post is from that sub </a:t>
            </a:r>
          </a:p>
        </p:txBody>
      </p:sp>
      <p:sp>
        <p:nvSpPr>
          <p:cNvPr id="4" name="Slide Number Placeholder 3"/>
          <p:cNvSpPr>
            <a:spLocks noGrp="1"/>
          </p:cNvSpPr>
          <p:nvPr>
            <p:ph type="sldNum" sz="quarter" idx="5"/>
          </p:nvPr>
        </p:nvSpPr>
        <p:spPr/>
        <p:txBody>
          <a:bodyPr/>
          <a:lstStyle/>
          <a:p>
            <a:fld id="{8109F8EE-61CA-4CC2-9727-515CB0F87B03}" type="slidenum">
              <a:rPr lang="en-US" smtClean="0"/>
              <a:t>20</a:t>
            </a:fld>
            <a:endParaRPr lang="en-US"/>
          </a:p>
        </p:txBody>
      </p:sp>
    </p:spTree>
    <p:extLst>
      <p:ext uri="{BB962C8B-B14F-4D97-AF65-F5344CB8AC3E}">
        <p14:creationId xmlns:p14="http://schemas.microsoft.com/office/powerpoint/2010/main" val="25027381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performance overall was between Warhammer and smash. Naïve </a:t>
            </a:r>
            <a:r>
              <a:rPr lang="en-US" dirty="0" err="1"/>
              <a:t>bayes</a:t>
            </a:r>
            <a:r>
              <a:rPr lang="en-US" dirty="0"/>
              <a:t> out performed other models</a:t>
            </a:r>
          </a:p>
        </p:txBody>
      </p:sp>
      <p:sp>
        <p:nvSpPr>
          <p:cNvPr id="4" name="Slide Number Placeholder 3"/>
          <p:cNvSpPr>
            <a:spLocks noGrp="1"/>
          </p:cNvSpPr>
          <p:nvPr>
            <p:ph type="sldNum" sz="quarter" idx="5"/>
          </p:nvPr>
        </p:nvSpPr>
        <p:spPr/>
        <p:txBody>
          <a:bodyPr/>
          <a:lstStyle/>
          <a:p>
            <a:fld id="{8109F8EE-61CA-4CC2-9727-515CB0F87B03}" type="slidenum">
              <a:rPr lang="en-US" smtClean="0"/>
              <a:t>22</a:t>
            </a:fld>
            <a:endParaRPr lang="en-US"/>
          </a:p>
        </p:txBody>
      </p:sp>
    </p:spTree>
    <p:extLst>
      <p:ext uri="{BB962C8B-B14F-4D97-AF65-F5344CB8AC3E}">
        <p14:creationId xmlns:p14="http://schemas.microsoft.com/office/powerpoint/2010/main" val="34053876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posts were just impossible to tell</a:t>
            </a:r>
          </a:p>
          <a:p>
            <a:r>
              <a:rPr lang="en-US" dirty="0"/>
              <a:t>Some involved specific terms but that aren’t very common so the model likely didn’t pick up on them</a:t>
            </a:r>
          </a:p>
          <a:p>
            <a:r>
              <a:rPr lang="en-US" dirty="0"/>
              <a:t>Some terms are found in both subs but much more commonly in one, removing caused more problem</a:t>
            </a:r>
          </a:p>
        </p:txBody>
      </p:sp>
      <p:sp>
        <p:nvSpPr>
          <p:cNvPr id="4" name="Slide Number Placeholder 3"/>
          <p:cNvSpPr>
            <a:spLocks noGrp="1"/>
          </p:cNvSpPr>
          <p:nvPr>
            <p:ph type="sldNum" sz="quarter" idx="5"/>
          </p:nvPr>
        </p:nvSpPr>
        <p:spPr/>
        <p:txBody>
          <a:bodyPr/>
          <a:lstStyle/>
          <a:p>
            <a:fld id="{8109F8EE-61CA-4CC2-9727-515CB0F87B03}" type="slidenum">
              <a:rPr lang="en-US" smtClean="0"/>
              <a:t>23</a:t>
            </a:fld>
            <a:endParaRPr lang="en-US"/>
          </a:p>
        </p:txBody>
      </p:sp>
    </p:spTree>
    <p:extLst>
      <p:ext uri="{BB962C8B-B14F-4D97-AF65-F5344CB8AC3E}">
        <p14:creationId xmlns:p14="http://schemas.microsoft.com/office/powerpoint/2010/main" val="5092836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Propper nouns</a:t>
            </a:r>
          </a:p>
          <a:p>
            <a:r>
              <a:rPr lang="en-US" dirty="0"/>
              <a:t>Common terms</a:t>
            </a:r>
          </a:p>
          <a:p>
            <a:r>
              <a:rPr lang="en-US" dirty="0"/>
              <a:t>Actual name</a:t>
            </a:r>
          </a:p>
          <a:p>
            <a:r>
              <a:rPr lang="en-US" dirty="0"/>
              <a:t>Painting</a:t>
            </a:r>
          </a:p>
        </p:txBody>
      </p:sp>
      <p:sp>
        <p:nvSpPr>
          <p:cNvPr id="4" name="Slide Number Placeholder 3"/>
          <p:cNvSpPr>
            <a:spLocks noGrp="1"/>
          </p:cNvSpPr>
          <p:nvPr>
            <p:ph type="sldNum" sz="quarter" idx="5"/>
          </p:nvPr>
        </p:nvSpPr>
        <p:spPr/>
        <p:txBody>
          <a:bodyPr/>
          <a:lstStyle/>
          <a:p>
            <a:fld id="{8109F8EE-61CA-4CC2-9727-515CB0F87B03}" type="slidenum">
              <a:rPr lang="en-US" smtClean="0"/>
              <a:t>24</a:t>
            </a:fld>
            <a:endParaRPr lang="en-US"/>
          </a:p>
        </p:txBody>
      </p:sp>
    </p:spTree>
    <p:extLst>
      <p:ext uri="{BB962C8B-B14F-4D97-AF65-F5344CB8AC3E}">
        <p14:creationId xmlns:p14="http://schemas.microsoft.com/office/powerpoint/2010/main" val="26415772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Proper nouns character and event names</a:t>
            </a:r>
          </a:p>
          <a:p>
            <a:r>
              <a:rPr lang="en-US" dirty="0"/>
              <a:t>Common terms</a:t>
            </a:r>
          </a:p>
          <a:p>
            <a:r>
              <a:rPr lang="en-US" dirty="0"/>
              <a:t>Links</a:t>
            </a:r>
          </a:p>
          <a:p>
            <a:r>
              <a:rPr lang="en-US" dirty="0"/>
              <a:t>Then titles</a:t>
            </a:r>
          </a:p>
        </p:txBody>
      </p:sp>
      <p:sp>
        <p:nvSpPr>
          <p:cNvPr id="4" name="Slide Number Placeholder 3"/>
          <p:cNvSpPr>
            <a:spLocks noGrp="1"/>
          </p:cNvSpPr>
          <p:nvPr>
            <p:ph type="sldNum" sz="quarter" idx="5"/>
          </p:nvPr>
        </p:nvSpPr>
        <p:spPr/>
        <p:txBody>
          <a:bodyPr/>
          <a:lstStyle/>
          <a:p>
            <a:fld id="{8109F8EE-61CA-4CC2-9727-515CB0F87B03}" type="slidenum">
              <a:rPr lang="en-US" smtClean="0"/>
              <a:t>25</a:t>
            </a:fld>
            <a:endParaRPr lang="en-US"/>
          </a:p>
        </p:txBody>
      </p:sp>
    </p:spTree>
    <p:extLst>
      <p:ext uri="{BB962C8B-B14F-4D97-AF65-F5344CB8AC3E}">
        <p14:creationId xmlns:p14="http://schemas.microsoft.com/office/powerpoint/2010/main" val="7374482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Terms</a:t>
            </a:r>
          </a:p>
          <a:p>
            <a:r>
              <a:rPr lang="en-US" dirty="0"/>
              <a:t>Buying and selling</a:t>
            </a:r>
          </a:p>
          <a:p>
            <a:r>
              <a:rPr lang="en-US" dirty="0"/>
              <a:t>1 company name</a:t>
            </a:r>
          </a:p>
          <a:p>
            <a:r>
              <a:rPr lang="en-US" dirty="0"/>
              <a:t>Gun parts</a:t>
            </a:r>
          </a:p>
          <a:p>
            <a:r>
              <a:rPr lang="en-US" dirty="0"/>
              <a:t>Hobby title</a:t>
            </a:r>
          </a:p>
        </p:txBody>
      </p:sp>
      <p:sp>
        <p:nvSpPr>
          <p:cNvPr id="4" name="Slide Number Placeholder 3"/>
          <p:cNvSpPr>
            <a:spLocks noGrp="1"/>
          </p:cNvSpPr>
          <p:nvPr>
            <p:ph type="sldNum" sz="quarter" idx="5"/>
          </p:nvPr>
        </p:nvSpPr>
        <p:spPr/>
        <p:txBody>
          <a:bodyPr/>
          <a:lstStyle/>
          <a:p>
            <a:fld id="{8109F8EE-61CA-4CC2-9727-515CB0F87B03}" type="slidenum">
              <a:rPr lang="en-US" smtClean="0"/>
              <a:t>26</a:t>
            </a:fld>
            <a:endParaRPr lang="en-US"/>
          </a:p>
        </p:txBody>
      </p:sp>
    </p:spTree>
    <p:extLst>
      <p:ext uri="{BB962C8B-B14F-4D97-AF65-F5344CB8AC3E}">
        <p14:creationId xmlns:p14="http://schemas.microsoft.com/office/powerpoint/2010/main" val="1837837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09F8EE-61CA-4CC2-9727-515CB0F87B03}" type="slidenum">
              <a:rPr lang="en-US" smtClean="0"/>
              <a:t>2</a:t>
            </a:fld>
            <a:endParaRPr lang="en-US"/>
          </a:p>
        </p:txBody>
      </p:sp>
    </p:spTree>
    <p:extLst>
      <p:ext uri="{BB962C8B-B14F-4D97-AF65-F5344CB8AC3E}">
        <p14:creationId xmlns:p14="http://schemas.microsoft.com/office/powerpoint/2010/main" val="4244354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09F8EE-61CA-4CC2-9727-515CB0F87B03}" type="slidenum">
              <a:rPr lang="en-US" smtClean="0"/>
              <a:t>3</a:t>
            </a:fld>
            <a:endParaRPr lang="en-US"/>
          </a:p>
        </p:txBody>
      </p:sp>
    </p:spTree>
    <p:extLst>
      <p:ext uri="{BB962C8B-B14F-4D97-AF65-F5344CB8AC3E}">
        <p14:creationId xmlns:p14="http://schemas.microsoft.com/office/powerpoint/2010/main" val="2739328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 computers to understand words</a:t>
            </a:r>
          </a:p>
        </p:txBody>
      </p:sp>
      <p:sp>
        <p:nvSpPr>
          <p:cNvPr id="4" name="Slide Number Placeholder 3"/>
          <p:cNvSpPr>
            <a:spLocks noGrp="1"/>
          </p:cNvSpPr>
          <p:nvPr>
            <p:ph type="sldNum" sz="quarter" idx="5"/>
          </p:nvPr>
        </p:nvSpPr>
        <p:spPr/>
        <p:txBody>
          <a:bodyPr/>
          <a:lstStyle/>
          <a:p>
            <a:fld id="{8109F8EE-61CA-4CC2-9727-515CB0F87B03}" type="slidenum">
              <a:rPr lang="en-US" smtClean="0"/>
              <a:t>4</a:t>
            </a:fld>
            <a:endParaRPr lang="en-US"/>
          </a:p>
        </p:txBody>
      </p:sp>
    </p:spTree>
    <p:extLst>
      <p:ext uri="{BB962C8B-B14F-4D97-AF65-F5344CB8AC3E}">
        <p14:creationId xmlns:p14="http://schemas.microsoft.com/office/powerpoint/2010/main" val="2814092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can we get a machine learning model to interpret text?</a:t>
            </a:r>
          </a:p>
          <a:p>
            <a:r>
              <a:rPr lang="en-US" dirty="0"/>
              <a:t>Data must be numeric -&gt; use vectorizer</a:t>
            </a:r>
          </a:p>
        </p:txBody>
      </p:sp>
      <p:sp>
        <p:nvSpPr>
          <p:cNvPr id="4" name="Slide Number Placeholder 3"/>
          <p:cNvSpPr>
            <a:spLocks noGrp="1"/>
          </p:cNvSpPr>
          <p:nvPr>
            <p:ph type="sldNum" sz="quarter" idx="5"/>
          </p:nvPr>
        </p:nvSpPr>
        <p:spPr/>
        <p:txBody>
          <a:bodyPr/>
          <a:lstStyle/>
          <a:p>
            <a:fld id="{8109F8EE-61CA-4CC2-9727-515CB0F87B03}" type="slidenum">
              <a:rPr lang="en-US" smtClean="0"/>
              <a:t>5</a:t>
            </a:fld>
            <a:endParaRPr lang="en-US"/>
          </a:p>
        </p:txBody>
      </p:sp>
    </p:spTree>
    <p:extLst>
      <p:ext uri="{BB962C8B-B14F-4D97-AF65-F5344CB8AC3E}">
        <p14:creationId xmlns:p14="http://schemas.microsoft.com/office/powerpoint/2010/main" val="2633986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Due to number of posts being so similar, classes are no unbalanced so baseline is low, therefore higher accuracy scores are actually the model improving</a:t>
            </a:r>
          </a:p>
        </p:txBody>
      </p:sp>
      <p:sp>
        <p:nvSpPr>
          <p:cNvPr id="4" name="Slide Number Placeholder 3"/>
          <p:cNvSpPr>
            <a:spLocks noGrp="1"/>
          </p:cNvSpPr>
          <p:nvPr>
            <p:ph type="sldNum" sz="quarter" idx="5"/>
          </p:nvPr>
        </p:nvSpPr>
        <p:spPr/>
        <p:txBody>
          <a:bodyPr/>
          <a:lstStyle/>
          <a:p>
            <a:fld id="{8109F8EE-61CA-4CC2-9727-515CB0F87B03}" type="slidenum">
              <a:rPr lang="en-US" smtClean="0"/>
              <a:t>11</a:t>
            </a:fld>
            <a:endParaRPr lang="en-US"/>
          </a:p>
        </p:txBody>
      </p:sp>
    </p:spTree>
    <p:extLst>
      <p:ext uri="{BB962C8B-B14F-4D97-AF65-F5344CB8AC3E}">
        <p14:creationId xmlns:p14="http://schemas.microsoft.com/office/powerpoint/2010/main" val="2834464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the subreddits contain mostly pictures</a:t>
            </a:r>
          </a:p>
          <a:p>
            <a:r>
              <a:rPr lang="en-US" dirty="0"/>
              <a:t>Combine title and text of post</a:t>
            </a:r>
          </a:p>
          <a:p>
            <a:r>
              <a:rPr lang="en-US" dirty="0"/>
              <a:t>Some post have as few as 2 words</a:t>
            </a:r>
          </a:p>
        </p:txBody>
      </p:sp>
      <p:sp>
        <p:nvSpPr>
          <p:cNvPr id="4" name="Slide Number Placeholder 3"/>
          <p:cNvSpPr>
            <a:spLocks noGrp="1"/>
          </p:cNvSpPr>
          <p:nvPr>
            <p:ph type="sldNum" sz="quarter" idx="5"/>
          </p:nvPr>
        </p:nvSpPr>
        <p:spPr/>
        <p:txBody>
          <a:bodyPr/>
          <a:lstStyle/>
          <a:p>
            <a:fld id="{8109F8EE-61CA-4CC2-9727-515CB0F87B03}" type="slidenum">
              <a:rPr lang="en-US" smtClean="0"/>
              <a:t>12</a:t>
            </a:fld>
            <a:endParaRPr lang="en-US"/>
          </a:p>
        </p:txBody>
      </p:sp>
    </p:spTree>
    <p:extLst>
      <p:ext uri="{BB962C8B-B14F-4D97-AF65-F5344CB8AC3E}">
        <p14:creationId xmlns:p14="http://schemas.microsoft.com/office/powerpoint/2010/main" val="121191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want to convert text to numeric data that a computer can interpret</a:t>
            </a:r>
          </a:p>
        </p:txBody>
      </p:sp>
      <p:sp>
        <p:nvSpPr>
          <p:cNvPr id="4" name="Slide Number Placeholder 3"/>
          <p:cNvSpPr>
            <a:spLocks noGrp="1"/>
          </p:cNvSpPr>
          <p:nvPr>
            <p:ph type="sldNum" sz="quarter" idx="5"/>
          </p:nvPr>
        </p:nvSpPr>
        <p:spPr/>
        <p:txBody>
          <a:bodyPr/>
          <a:lstStyle/>
          <a:p>
            <a:fld id="{8109F8EE-61CA-4CC2-9727-515CB0F87B03}" type="slidenum">
              <a:rPr lang="en-US" smtClean="0"/>
              <a:t>14</a:t>
            </a:fld>
            <a:endParaRPr lang="en-US"/>
          </a:p>
        </p:txBody>
      </p:sp>
    </p:spTree>
    <p:extLst>
      <p:ext uri="{BB962C8B-B14F-4D97-AF65-F5344CB8AC3E}">
        <p14:creationId xmlns:p14="http://schemas.microsoft.com/office/powerpoint/2010/main" val="699818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Count – number of occurrences of a word in the post</a:t>
            </a:r>
          </a:p>
          <a:p>
            <a:r>
              <a:rPr lang="en-US" dirty="0"/>
              <a:t>TF-IDF – Term Frequency Inverse Document Frequency: weights each word to find the most discerning ones</a:t>
            </a:r>
          </a:p>
        </p:txBody>
      </p:sp>
      <p:sp>
        <p:nvSpPr>
          <p:cNvPr id="4" name="Slide Number Placeholder 3"/>
          <p:cNvSpPr>
            <a:spLocks noGrp="1"/>
          </p:cNvSpPr>
          <p:nvPr>
            <p:ph type="sldNum" sz="quarter" idx="5"/>
          </p:nvPr>
        </p:nvSpPr>
        <p:spPr/>
        <p:txBody>
          <a:bodyPr/>
          <a:lstStyle/>
          <a:p>
            <a:fld id="{8109F8EE-61CA-4CC2-9727-515CB0F87B03}" type="slidenum">
              <a:rPr lang="en-US" smtClean="0"/>
              <a:t>15</a:t>
            </a:fld>
            <a:endParaRPr lang="en-US"/>
          </a:p>
        </p:txBody>
      </p:sp>
    </p:spTree>
    <p:extLst>
      <p:ext uri="{BB962C8B-B14F-4D97-AF65-F5344CB8AC3E}">
        <p14:creationId xmlns:p14="http://schemas.microsoft.com/office/powerpoint/2010/main" val="224938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F75EB96-9645-432F-B74A-11C9D1D7947B}" type="datetimeFigureOut">
              <a:rPr lang="en-US" smtClean="0"/>
              <a:t>7/11/2019</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3763133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75EB96-9645-432F-B74A-11C9D1D7947B}" type="datetimeFigureOut">
              <a:rPr lang="en-US" smtClean="0"/>
              <a:t>7/11/2019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2041519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75EB96-9645-432F-B74A-11C9D1D7947B}" type="datetimeFigureOut">
              <a:rPr lang="en-US" smtClean="0"/>
              <a:t>7/11/2019</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834B3E5-56C7-4686-B1E5-1424B74CB93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11057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F75EB96-9645-432F-B74A-11C9D1D7947B}" type="datetimeFigureOut">
              <a:rPr lang="en-US" smtClean="0"/>
              <a:t>7/11/2019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40612355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F75EB96-9645-432F-B74A-11C9D1D7947B}" type="datetimeFigureOut">
              <a:rPr lang="en-US" smtClean="0"/>
              <a:t>7/11/2019</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834B3E5-56C7-4686-B1E5-1424B74CB93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558526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F75EB96-9645-432F-B74A-11C9D1D7947B}" type="datetimeFigureOut">
              <a:rPr lang="en-US" smtClean="0"/>
              <a:t>7/11/2019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18088279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75EB96-9645-432F-B74A-11C9D1D7947B}" type="datetimeFigureOut">
              <a:rPr lang="en-US" smtClean="0"/>
              <a:t>7/11/2019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8456747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75EB96-9645-432F-B74A-11C9D1D7947B}" type="datetimeFigureOut">
              <a:rPr lang="en-US" smtClean="0"/>
              <a:t>7/11/2019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2768456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75EB96-9645-432F-B74A-11C9D1D7947B}" type="datetimeFigureOut">
              <a:rPr lang="en-US" smtClean="0"/>
              <a:t>7/11/2019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3280770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75EB96-9645-432F-B74A-11C9D1D7947B}" type="datetimeFigureOut">
              <a:rPr lang="en-US" smtClean="0"/>
              <a:t>7/11/2019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1742610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F75EB96-9645-432F-B74A-11C9D1D7947B}" type="datetimeFigureOut">
              <a:rPr lang="en-US" smtClean="0"/>
              <a:t>7/11/2019</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3183101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75EB96-9645-432F-B74A-11C9D1D7947B}" type="datetimeFigureOut">
              <a:rPr lang="en-US" smtClean="0"/>
              <a:t>7/11/2019</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2702084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F75EB96-9645-432F-B74A-11C9D1D7947B}" type="datetimeFigureOut">
              <a:rPr lang="en-US" smtClean="0"/>
              <a:t>7/11/2019</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1950334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75EB96-9645-432F-B74A-11C9D1D7947B}" type="datetimeFigureOut">
              <a:rPr lang="en-US" smtClean="0"/>
              <a:t>7/11/2019</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3568331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F75EB96-9645-432F-B74A-11C9D1D7947B}" type="datetimeFigureOut">
              <a:rPr lang="en-US" smtClean="0"/>
              <a:t>7/11/2019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1399238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F75EB96-9645-432F-B74A-11C9D1D7947B}" type="datetimeFigureOut">
              <a:rPr lang="en-US" smtClean="0"/>
              <a:t>7/11/2019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834B3E5-56C7-4686-B1E5-1424B74CB933}" type="slidenum">
              <a:rPr lang="en-US" smtClean="0"/>
              <a:t>‹#›</a:t>
            </a:fld>
            <a:endParaRPr lang="en-US"/>
          </a:p>
        </p:txBody>
      </p:sp>
    </p:spTree>
    <p:extLst>
      <p:ext uri="{BB962C8B-B14F-4D97-AF65-F5344CB8AC3E}">
        <p14:creationId xmlns:p14="http://schemas.microsoft.com/office/powerpoint/2010/main" val="1504114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F75EB96-9645-432F-B74A-11C9D1D7947B}" type="datetimeFigureOut">
              <a:rPr lang="en-US" smtClean="0"/>
              <a:t>7/11/2019</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2834B3E5-56C7-4686-B1E5-1424B74CB933}" type="slidenum">
              <a:rPr lang="en-US" smtClean="0"/>
              <a:t>‹#›</a:t>
            </a:fld>
            <a:endParaRPr lang="en-US"/>
          </a:p>
        </p:txBody>
      </p:sp>
    </p:spTree>
    <p:extLst>
      <p:ext uri="{BB962C8B-B14F-4D97-AF65-F5344CB8AC3E}">
        <p14:creationId xmlns:p14="http://schemas.microsoft.com/office/powerpoint/2010/main" val="36066992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4.png"/><Relationship Id="rId7" Type="http://schemas.openxmlformats.org/officeDocument/2006/relationships/diagramQuickStyle" Target="../diagrams/quickStyle1.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s://www.reddit.com/dev/api/" TargetMode="External"/><Relationship Id="rId9" Type="http://schemas.microsoft.com/office/2007/relationships/diagramDrawing" Target="../diagrams/drawing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www.ritchieng.com/machine-learning-multinomial-naive-bayes-vectorization/"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reddit.com/r/Warhammer40k/" TargetMode="Externa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reddit.com/r/smashbros/" TargetMode="Externa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www.reddit.com/r/smashbros/"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BAD4D-7D2A-4A02-9422-6DE9EED5F47A}"/>
              </a:ext>
            </a:extLst>
          </p:cNvPr>
          <p:cNvSpPr>
            <a:spLocks noGrp="1"/>
          </p:cNvSpPr>
          <p:nvPr>
            <p:ph type="ctrTitle"/>
          </p:nvPr>
        </p:nvSpPr>
        <p:spPr>
          <a:xfrm>
            <a:off x="1863899" y="776945"/>
            <a:ext cx="8791575" cy="2387600"/>
          </a:xfrm>
        </p:spPr>
        <p:txBody>
          <a:bodyPr>
            <a:normAutofit/>
          </a:bodyPr>
          <a:lstStyle/>
          <a:p>
            <a:r>
              <a:rPr lang="en-US" sz="7200" dirty="0"/>
              <a:t>Subreddit Classifier</a:t>
            </a:r>
          </a:p>
        </p:txBody>
      </p:sp>
      <p:sp>
        <p:nvSpPr>
          <p:cNvPr id="3" name="Subtitle 2">
            <a:extLst>
              <a:ext uri="{FF2B5EF4-FFF2-40B4-BE49-F238E27FC236}">
                <a16:creationId xmlns:a16="http://schemas.microsoft.com/office/drawing/2014/main" id="{C7AB4914-E1BA-4778-96F9-25464F73144B}"/>
              </a:ext>
            </a:extLst>
          </p:cNvPr>
          <p:cNvSpPr>
            <a:spLocks noGrp="1"/>
          </p:cNvSpPr>
          <p:nvPr>
            <p:ph type="subTitle" idx="1"/>
          </p:nvPr>
        </p:nvSpPr>
        <p:spPr>
          <a:xfrm>
            <a:off x="1939175" y="4467127"/>
            <a:ext cx="10252825" cy="604503"/>
          </a:xfrm>
        </p:spPr>
        <p:txBody>
          <a:bodyPr>
            <a:normAutofit/>
          </a:bodyPr>
          <a:lstStyle/>
          <a:p>
            <a:r>
              <a:rPr lang="en-US" sz="2400" dirty="0"/>
              <a:t>Employing Natural Language Processing to classify Reddit posts</a:t>
            </a:r>
          </a:p>
        </p:txBody>
      </p:sp>
      <p:pic>
        <p:nvPicPr>
          <p:cNvPr id="1032" name="Picture 8" descr="Image result for reddit logo">
            <a:extLst>
              <a:ext uri="{FF2B5EF4-FFF2-40B4-BE49-F238E27FC236}">
                <a16:creationId xmlns:a16="http://schemas.microsoft.com/office/drawing/2014/main" id="{6C25106D-CC13-44AC-9BB9-5F42EC5E5F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6844" y="247634"/>
            <a:ext cx="4840132" cy="157242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FC9AEB0-823C-4C5D-AFFE-722B66D97640}"/>
              </a:ext>
            </a:extLst>
          </p:cNvPr>
          <p:cNvSpPr txBox="1"/>
          <p:nvPr/>
        </p:nvSpPr>
        <p:spPr>
          <a:xfrm>
            <a:off x="1863899" y="5654729"/>
            <a:ext cx="2351988" cy="369332"/>
          </a:xfrm>
          <a:prstGeom prst="rect">
            <a:avLst/>
          </a:prstGeom>
          <a:noFill/>
        </p:spPr>
        <p:txBody>
          <a:bodyPr wrap="square" rtlCol="0">
            <a:spAutoFit/>
          </a:bodyPr>
          <a:lstStyle/>
          <a:p>
            <a:r>
              <a:rPr lang="en-US" dirty="0"/>
              <a:t>Stephen Tse</a:t>
            </a:r>
          </a:p>
        </p:txBody>
      </p:sp>
    </p:spTree>
    <p:extLst>
      <p:ext uri="{BB962C8B-B14F-4D97-AF65-F5344CB8AC3E}">
        <p14:creationId xmlns:p14="http://schemas.microsoft.com/office/powerpoint/2010/main" val="2055178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065818-4371-4D4D-BAA2-89AD2A2485D7}"/>
              </a:ext>
            </a:extLst>
          </p:cNvPr>
          <p:cNvSpPr>
            <a:spLocks noGrp="1"/>
          </p:cNvSpPr>
          <p:nvPr>
            <p:ph type="title"/>
          </p:nvPr>
        </p:nvSpPr>
        <p:spPr>
          <a:xfrm>
            <a:off x="1170628" y="2332295"/>
            <a:ext cx="2713060" cy="1307375"/>
          </a:xfrm>
        </p:spPr>
        <p:txBody>
          <a:bodyPr>
            <a:normAutofit/>
          </a:bodyPr>
          <a:lstStyle/>
          <a:p>
            <a:r>
              <a:rPr lang="en-US" sz="3200" dirty="0">
                <a:solidFill>
                  <a:schemeClr val="bg1"/>
                </a:solidFill>
              </a:rPr>
              <a:t>Data Collection</a:t>
            </a:r>
          </a:p>
        </p:txBody>
      </p:sp>
      <p:sp>
        <p:nvSpPr>
          <p:cNvPr id="49"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51" name="Rectangle 50">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lowchart: Alternate Process 6">
            <a:extLst>
              <a:ext uri="{FF2B5EF4-FFF2-40B4-BE49-F238E27FC236}">
                <a16:creationId xmlns:a16="http://schemas.microsoft.com/office/drawing/2014/main" id="{F66E7AEC-3CF7-4626-BBE6-8882B933EB08}"/>
              </a:ext>
            </a:extLst>
          </p:cNvPr>
          <p:cNvSpPr/>
          <p:nvPr/>
        </p:nvSpPr>
        <p:spPr>
          <a:xfrm>
            <a:off x="4131673" y="464514"/>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Natural</a:t>
            </a:r>
            <a:r>
              <a:rPr lang="en-US" sz="2400" dirty="0"/>
              <a:t> </a:t>
            </a:r>
            <a:r>
              <a:rPr lang="en-US" sz="3200" dirty="0"/>
              <a:t>Language Processing</a:t>
            </a:r>
            <a:endParaRPr lang="en-US" sz="2400" dirty="0"/>
          </a:p>
        </p:txBody>
      </p:sp>
      <p:sp>
        <p:nvSpPr>
          <p:cNvPr id="91" name="Flowchart: Alternate Process 90">
            <a:extLst>
              <a:ext uri="{FF2B5EF4-FFF2-40B4-BE49-F238E27FC236}">
                <a16:creationId xmlns:a16="http://schemas.microsoft.com/office/drawing/2014/main" id="{4598E8D4-FF25-4CF3-A037-46057F5E76BA}"/>
              </a:ext>
            </a:extLst>
          </p:cNvPr>
          <p:cNvSpPr/>
          <p:nvPr/>
        </p:nvSpPr>
        <p:spPr>
          <a:xfrm>
            <a:off x="4131673" y="1476596"/>
            <a:ext cx="6981804" cy="758651"/>
          </a:xfrm>
          <a:prstGeom prst="flowChartAlternateProcess">
            <a:avLst/>
          </a:prstGeom>
          <a:ln>
            <a:solidFill>
              <a:schemeClr val="accent6">
                <a:lumMod val="60000"/>
                <a:lumOff val="4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Subreddits</a:t>
            </a:r>
            <a:endParaRPr lang="en-US" sz="2400" dirty="0"/>
          </a:p>
        </p:txBody>
      </p:sp>
      <p:sp>
        <p:nvSpPr>
          <p:cNvPr id="92" name="Flowchart: Alternate Process 91">
            <a:extLst>
              <a:ext uri="{FF2B5EF4-FFF2-40B4-BE49-F238E27FC236}">
                <a16:creationId xmlns:a16="http://schemas.microsoft.com/office/drawing/2014/main" id="{40E3084C-2E95-476D-8F6B-1EB69869DAF9}"/>
              </a:ext>
            </a:extLst>
          </p:cNvPr>
          <p:cNvSpPr/>
          <p:nvPr/>
        </p:nvSpPr>
        <p:spPr>
          <a:xfrm>
            <a:off x="4131673" y="25007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Data Collection</a:t>
            </a:r>
            <a:endParaRPr lang="en-US" sz="2400" dirty="0"/>
          </a:p>
        </p:txBody>
      </p:sp>
      <p:sp>
        <p:nvSpPr>
          <p:cNvPr id="93" name="Flowchart: Alternate Process 92">
            <a:extLst>
              <a:ext uri="{FF2B5EF4-FFF2-40B4-BE49-F238E27FC236}">
                <a16:creationId xmlns:a16="http://schemas.microsoft.com/office/drawing/2014/main" id="{FDF21294-58DE-4825-96C8-6BDE7E35B8D6}"/>
              </a:ext>
            </a:extLst>
          </p:cNvPr>
          <p:cNvSpPr/>
          <p:nvPr/>
        </p:nvSpPr>
        <p:spPr>
          <a:xfrm>
            <a:off x="4131673" y="34729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Interpreting Data</a:t>
            </a:r>
            <a:endParaRPr lang="en-US" sz="2400" dirty="0"/>
          </a:p>
        </p:txBody>
      </p:sp>
      <p:sp>
        <p:nvSpPr>
          <p:cNvPr id="94" name="Flowchart: Alternate Process 93">
            <a:extLst>
              <a:ext uri="{FF2B5EF4-FFF2-40B4-BE49-F238E27FC236}">
                <a16:creationId xmlns:a16="http://schemas.microsoft.com/office/drawing/2014/main" id="{F25F6592-0923-4D9D-8FFB-80F29AE5326F}"/>
              </a:ext>
            </a:extLst>
          </p:cNvPr>
          <p:cNvSpPr/>
          <p:nvPr/>
        </p:nvSpPr>
        <p:spPr>
          <a:xfrm>
            <a:off x="4131673" y="44451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Modeling Techniques</a:t>
            </a:r>
          </a:p>
        </p:txBody>
      </p:sp>
      <p:sp>
        <p:nvSpPr>
          <p:cNvPr id="95" name="Flowchart: Alternate Process 94">
            <a:extLst>
              <a:ext uri="{FF2B5EF4-FFF2-40B4-BE49-F238E27FC236}">
                <a16:creationId xmlns:a16="http://schemas.microsoft.com/office/drawing/2014/main" id="{941E812E-8F25-46C3-BC70-AC21938C1F37}"/>
              </a:ext>
            </a:extLst>
          </p:cNvPr>
          <p:cNvSpPr/>
          <p:nvPr/>
        </p:nvSpPr>
        <p:spPr>
          <a:xfrm>
            <a:off x="4131673" y="547751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 Comparison</a:t>
            </a:r>
          </a:p>
        </p:txBody>
      </p:sp>
      <p:sp>
        <p:nvSpPr>
          <p:cNvPr id="3" name="Arrow: Pentagon 2">
            <a:extLst>
              <a:ext uri="{FF2B5EF4-FFF2-40B4-BE49-F238E27FC236}">
                <a16:creationId xmlns:a16="http://schemas.microsoft.com/office/drawing/2014/main" id="{8102759F-CDDB-4900-9242-BEBB80EFCFD0}"/>
              </a:ext>
            </a:extLst>
          </p:cNvPr>
          <p:cNvSpPr/>
          <p:nvPr/>
        </p:nvSpPr>
        <p:spPr>
          <a:xfrm rot="10800000">
            <a:off x="11113478" y="1603428"/>
            <a:ext cx="1078522" cy="512466"/>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a:extLst>
              <a:ext uri="{FF2B5EF4-FFF2-40B4-BE49-F238E27FC236}">
                <a16:creationId xmlns:a16="http://schemas.microsoft.com/office/drawing/2014/main" id="{2B131693-10AC-4925-A09C-0A0A78670521}"/>
              </a:ext>
            </a:extLst>
          </p:cNvPr>
          <p:cNvSpPr txBox="1">
            <a:spLocks/>
          </p:cNvSpPr>
          <p:nvPr/>
        </p:nvSpPr>
        <p:spPr>
          <a:xfrm>
            <a:off x="1170628" y="3408060"/>
            <a:ext cx="2888451" cy="1643552"/>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bg1"/>
                </a:solidFill>
              </a:rPr>
              <a:t>Data Manipulation</a:t>
            </a:r>
          </a:p>
        </p:txBody>
      </p:sp>
    </p:spTree>
    <p:extLst>
      <p:ext uri="{BB962C8B-B14F-4D97-AF65-F5344CB8AC3E}">
        <p14:creationId xmlns:p14="http://schemas.microsoft.com/office/powerpoint/2010/main" val="4253290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500"/>
                                  </p:stCondLst>
                                  <p:childTnLst>
                                    <p:animMotion origin="layout" path="M 8.33333E-7 -4.81481E-6 L 8.33333E-7 0.14746 " pathEditMode="relative" rAng="0" ptsTypes="AA">
                                      <p:cBhvr>
                                        <p:cTn id="6" dur="2000" fill="hold"/>
                                        <p:tgtEl>
                                          <p:spTgt spid="3"/>
                                        </p:tgtEl>
                                        <p:attrNameLst>
                                          <p:attrName>ppt_x</p:attrName>
                                          <p:attrName>ppt_y</p:attrName>
                                        </p:attrNameLst>
                                      </p:cBhvr>
                                      <p:rCtr x="0" y="7361"/>
                                    </p:animMotion>
                                  </p:childTnLst>
                                </p:cTn>
                              </p:par>
                              <p:par>
                                <p:cTn id="7" presetID="7" presetClass="emph" presetSubtype="2" fill="hold" nodeType="withEffect">
                                  <p:stCondLst>
                                    <p:cond delay="0"/>
                                  </p:stCondLst>
                                  <p:childTnLst>
                                    <p:animClr clrSpc="rgb" dir="cw">
                                      <p:cBhvr>
                                        <p:cTn id="8" dur="2000" fill="hold"/>
                                        <p:tgtEl>
                                          <p:spTgt spid="91"/>
                                        </p:tgtEl>
                                        <p:attrNameLst>
                                          <p:attrName>stroke.color</p:attrName>
                                        </p:attrNameLst>
                                      </p:cBhvr>
                                      <p:to>
                                        <a:srgbClr val="CC9900"/>
                                      </p:to>
                                    </p:animClr>
                                    <p:set>
                                      <p:cBhvr>
                                        <p:cTn id="9" dur="2000" fill="hold"/>
                                        <p:tgtEl>
                                          <p:spTgt spid="91"/>
                                        </p:tgtEl>
                                        <p:attrNameLst>
                                          <p:attrName>stroke.on</p:attrName>
                                        </p:attrNameLst>
                                      </p:cBhvr>
                                      <p:to>
                                        <p:strVal val="true"/>
                                      </p:to>
                                    </p:set>
                                  </p:childTnLst>
                                </p:cTn>
                              </p:par>
                              <p:par>
                                <p:cTn id="10" presetID="1" presetClass="emph" presetSubtype="2" fill="hold" nodeType="withEffect">
                                  <p:stCondLst>
                                    <p:cond delay="0"/>
                                  </p:stCondLst>
                                  <p:childTnLst>
                                    <p:animClr clrSpc="rgb" dir="cw">
                                      <p:cBhvr>
                                        <p:cTn id="11" dur="2000" fill="hold"/>
                                        <p:tgtEl>
                                          <p:spTgt spid="91"/>
                                        </p:tgtEl>
                                        <p:attrNameLst>
                                          <p:attrName>fillcolor</p:attrName>
                                        </p:attrNameLst>
                                      </p:cBhvr>
                                      <p:to>
                                        <a:srgbClr val="FFE4B5"/>
                                      </p:to>
                                    </p:animClr>
                                    <p:set>
                                      <p:cBhvr>
                                        <p:cTn id="12" dur="2000" fill="hold"/>
                                        <p:tgtEl>
                                          <p:spTgt spid="91"/>
                                        </p:tgtEl>
                                        <p:attrNameLst>
                                          <p:attrName>fill.type</p:attrName>
                                        </p:attrNameLst>
                                      </p:cBhvr>
                                      <p:to>
                                        <p:strVal val="solid"/>
                                      </p:to>
                                    </p:set>
                                    <p:set>
                                      <p:cBhvr>
                                        <p:cTn id="13" dur="2000" fill="hold"/>
                                        <p:tgtEl>
                                          <p:spTgt spid="91"/>
                                        </p:tgtEl>
                                        <p:attrNameLst>
                                          <p:attrName>fill.on</p:attrName>
                                        </p:attrNameLst>
                                      </p:cBhvr>
                                      <p:to>
                                        <p:strVal val="true"/>
                                      </p:to>
                                    </p:set>
                                  </p:childTnLst>
                                </p:cTn>
                              </p:par>
                            </p:childTnLst>
                          </p:cTn>
                        </p:par>
                        <p:par>
                          <p:cTn id="14" fill="hold">
                            <p:stCondLst>
                              <p:cond delay="2500"/>
                            </p:stCondLst>
                            <p:childTnLst>
                              <p:par>
                                <p:cTn id="15" presetID="7" presetClass="emph" presetSubtype="2" fill="hold" nodeType="afterEffect">
                                  <p:stCondLst>
                                    <p:cond delay="0"/>
                                  </p:stCondLst>
                                  <p:childTnLst>
                                    <p:animClr clrSpc="rgb" dir="cw">
                                      <p:cBhvr>
                                        <p:cTn id="16" dur="500" fill="hold"/>
                                        <p:tgtEl>
                                          <p:spTgt spid="92"/>
                                        </p:tgtEl>
                                        <p:attrNameLst>
                                          <p:attrName>stroke.color</p:attrName>
                                        </p:attrNameLst>
                                      </p:cBhvr>
                                      <p:to>
                                        <a:srgbClr val="FE6237"/>
                                      </p:to>
                                    </p:animClr>
                                    <p:set>
                                      <p:cBhvr>
                                        <p:cTn id="17" dur="500" fill="hold"/>
                                        <p:tgtEl>
                                          <p:spTgt spid="92"/>
                                        </p:tgtEl>
                                        <p:attrNameLst>
                                          <p:attrName>stroke.on</p:attrName>
                                        </p:attrNameLst>
                                      </p:cBhvr>
                                      <p:to>
                                        <p:strVal val="true"/>
                                      </p:to>
                                    </p:set>
                                  </p:childTnLst>
                                </p:cTn>
                              </p:par>
                              <p:par>
                                <p:cTn id="18" presetID="16" presetClass="entr" presetSubtype="21"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Vertical)">
                                      <p:cBhvr>
                                        <p:cTn id="20" dur="500"/>
                                        <p:tgtEl>
                                          <p:spTgt spid="2"/>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barn(inVertical)">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8"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9"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0"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1"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2"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3"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4"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5"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6"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7"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8"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9"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1" name="Group 20">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2"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3"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4"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5"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6"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7"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28"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29"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0"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1"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2"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3"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5" name="Rectangle 34">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7" name="Freeform 6">
            <a:extLst>
              <a:ext uri="{FF2B5EF4-FFF2-40B4-BE49-F238E27FC236}">
                <a16:creationId xmlns:a16="http://schemas.microsoft.com/office/drawing/2014/main" id="{5BD23F8E-2E78-4C84-8EFB-FE6C8ACB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39" name="Rectangle 38">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A317EBE3-FF86-4DA1-BC9A-331F7F214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cxnSp>
        <p:nvCxnSpPr>
          <p:cNvPr id="43" name="Straight Connector 42">
            <a:extLst>
              <a:ext uri="{FF2B5EF4-FFF2-40B4-BE49-F238E27FC236}">
                <a16:creationId xmlns:a16="http://schemas.microsoft.com/office/drawing/2014/main" id="{34D43EC1-35FA-4FC3-8526-F655CEB09D9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71831"/>
            <a:ext cx="0" cy="3200400"/>
          </a:xfrm>
          <a:prstGeom prst="line">
            <a:avLst/>
          </a:prstGeom>
          <a:ln w="1587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7A03E380-9CD1-4ABA-A763-9F9D252B89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009967" y="0"/>
            <a:ext cx="6176982" cy="6853245"/>
            <a:chOff x="2487613" y="285750"/>
            <a:chExt cx="2428876" cy="5654676"/>
          </a:xfrm>
          <a:solidFill>
            <a:schemeClr val="bg1">
              <a:alpha val="30000"/>
            </a:schemeClr>
          </a:solidFill>
        </p:grpSpPr>
        <p:sp>
          <p:nvSpPr>
            <p:cNvPr id="46" name="Freeform 11">
              <a:extLst>
                <a:ext uri="{FF2B5EF4-FFF2-40B4-BE49-F238E27FC236}">
                  <a16:creationId xmlns:a16="http://schemas.microsoft.com/office/drawing/2014/main" id="{66E01B84-4C2B-4DE5-90C8-9C4001A75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47" name="Freeform 12">
              <a:extLst>
                <a:ext uri="{FF2B5EF4-FFF2-40B4-BE49-F238E27FC236}">
                  <a16:creationId xmlns:a16="http://schemas.microsoft.com/office/drawing/2014/main" id="{64CE5A7A-D5C5-4FE5-860C-0B5748FDE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48" name="Freeform 13">
              <a:extLst>
                <a:ext uri="{FF2B5EF4-FFF2-40B4-BE49-F238E27FC236}">
                  <a16:creationId xmlns:a16="http://schemas.microsoft.com/office/drawing/2014/main" id="{016A7D2A-6EEA-47B8-A763-7D82E41B3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49" name="Freeform 14">
              <a:extLst>
                <a:ext uri="{FF2B5EF4-FFF2-40B4-BE49-F238E27FC236}">
                  <a16:creationId xmlns:a16="http://schemas.microsoft.com/office/drawing/2014/main" id="{E758F6E7-6DEC-48D0-ACB1-E5E26B13E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50" name="Freeform 15">
              <a:extLst>
                <a:ext uri="{FF2B5EF4-FFF2-40B4-BE49-F238E27FC236}">
                  <a16:creationId xmlns:a16="http://schemas.microsoft.com/office/drawing/2014/main" id="{B56657FF-C027-42E7-859B-902929B6F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51" name="Freeform 16">
              <a:extLst>
                <a:ext uri="{FF2B5EF4-FFF2-40B4-BE49-F238E27FC236}">
                  <a16:creationId xmlns:a16="http://schemas.microsoft.com/office/drawing/2014/main" id="{79047F2A-5978-46C6-B3A2-54AAC2136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52" name="Freeform 17">
              <a:extLst>
                <a:ext uri="{FF2B5EF4-FFF2-40B4-BE49-F238E27FC236}">
                  <a16:creationId xmlns:a16="http://schemas.microsoft.com/office/drawing/2014/main" id="{F3BE8FD1-0A72-4640-AC7A-2E057273F8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53" name="Freeform 18">
              <a:extLst>
                <a:ext uri="{FF2B5EF4-FFF2-40B4-BE49-F238E27FC236}">
                  <a16:creationId xmlns:a16="http://schemas.microsoft.com/office/drawing/2014/main" id="{752FC782-A372-4D11-B20D-958955E56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54" name="Freeform 19">
              <a:extLst>
                <a:ext uri="{FF2B5EF4-FFF2-40B4-BE49-F238E27FC236}">
                  <a16:creationId xmlns:a16="http://schemas.microsoft.com/office/drawing/2014/main" id="{AA00B2F1-BEE2-444A-8249-C8E3212CA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4" y="468286"/>
              <a:ext cx="1768475" cy="4262464"/>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55" name="Freeform 20">
              <a:extLst>
                <a:ext uri="{FF2B5EF4-FFF2-40B4-BE49-F238E27FC236}">
                  <a16:creationId xmlns:a16="http://schemas.microsoft.com/office/drawing/2014/main" id="{E7F5747E-514B-4CF7-B6B0-DAD7149097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56" name="Freeform 21">
              <a:extLst>
                <a:ext uri="{FF2B5EF4-FFF2-40B4-BE49-F238E27FC236}">
                  <a16:creationId xmlns:a16="http://schemas.microsoft.com/office/drawing/2014/main" id="{931614BB-1593-40ED-8113-2BD11870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57" name="Freeform 22">
              <a:extLst>
                <a:ext uri="{FF2B5EF4-FFF2-40B4-BE49-F238E27FC236}">
                  <a16:creationId xmlns:a16="http://schemas.microsoft.com/office/drawing/2014/main" id="{2691871F-F15C-4E19-BC9C-78E5748D7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sp>
        <p:nvSpPr>
          <p:cNvPr id="2" name="Title 1">
            <a:extLst>
              <a:ext uri="{FF2B5EF4-FFF2-40B4-BE49-F238E27FC236}">
                <a16:creationId xmlns:a16="http://schemas.microsoft.com/office/drawing/2014/main" id="{AD601767-4C59-4BFB-807D-39587454AEE7}"/>
              </a:ext>
            </a:extLst>
          </p:cNvPr>
          <p:cNvSpPr>
            <a:spLocks noGrp="1"/>
          </p:cNvSpPr>
          <p:nvPr>
            <p:ph type="title"/>
          </p:nvPr>
        </p:nvSpPr>
        <p:spPr>
          <a:xfrm>
            <a:off x="642259" y="-503157"/>
            <a:ext cx="3319556" cy="3418933"/>
          </a:xfrm>
        </p:spPr>
        <p:txBody>
          <a:bodyPr vert="horz" lIns="91440" tIns="45720" rIns="91440" bIns="45720" rtlCol="0" anchor="ctr">
            <a:normAutofit/>
          </a:bodyPr>
          <a:lstStyle/>
          <a:p>
            <a:pPr algn="ctr"/>
            <a:r>
              <a:rPr lang="en-US" sz="7200" b="1" dirty="0">
                <a:solidFill>
                  <a:schemeClr val="tx2">
                    <a:lumMod val="75000"/>
                  </a:schemeClr>
                </a:solidFill>
              </a:rPr>
              <a:t>Reddit API</a:t>
            </a:r>
            <a:endParaRPr lang="en-US" sz="5400" b="1" dirty="0">
              <a:solidFill>
                <a:schemeClr val="tx2">
                  <a:lumMod val="75000"/>
                </a:schemeClr>
              </a:solidFill>
            </a:endParaRPr>
          </a:p>
        </p:txBody>
      </p:sp>
      <p:pic>
        <p:nvPicPr>
          <p:cNvPr id="7170" name="Picture 2" descr="Image result for reddit logo">
            <a:extLst>
              <a:ext uri="{FF2B5EF4-FFF2-40B4-BE49-F238E27FC236}">
                <a16:creationId xmlns:a16="http://schemas.microsoft.com/office/drawing/2014/main" id="{4072DB6B-00ED-4619-820A-2A08446D4A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6356" y="2696480"/>
            <a:ext cx="3024867" cy="302486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Top Corners Rounded 3">
            <a:extLst>
              <a:ext uri="{FF2B5EF4-FFF2-40B4-BE49-F238E27FC236}">
                <a16:creationId xmlns:a16="http://schemas.microsoft.com/office/drawing/2014/main" id="{D2C0537F-3CA3-42DE-BA42-6E5FF4D90EBF}"/>
              </a:ext>
            </a:extLst>
          </p:cNvPr>
          <p:cNvSpPr/>
          <p:nvPr/>
        </p:nvSpPr>
        <p:spPr>
          <a:xfrm>
            <a:off x="724120" y="6232493"/>
            <a:ext cx="3075423" cy="616975"/>
          </a:xfrm>
          <a:prstGeom prst="round2SameRect">
            <a:avLst/>
          </a:prstGeom>
          <a:noFill/>
        </p:spPr>
        <p:style>
          <a:lnRef idx="2">
            <a:schemeClr val="accent4"/>
          </a:lnRef>
          <a:fillRef idx="1">
            <a:schemeClr val="lt1"/>
          </a:fillRef>
          <a:effectRef idx="0">
            <a:schemeClr val="accent4"/>
          </a:effectRef>
          <a:fontRef idx="minor">
            <a:schemeClr val="dk1"/>
          </a:fontRef>
        </p:style>
        <p:txBody>
          <a:bodyPr rtlCol="0" anchor="ctr"/>
          <a:lstStyle/>
          <a:p>
            <a:r>
              <a:rPr lang="en-US">
                <a:hlinkClick r:id="rId4"/>
              </a:rPr>
              <a:t>https://www.reddit.com/dev/api/</a:t>
            </a:r>
            <a:endParaRPr lang="en-US" dirty="0"/>
          </a:p>
        </p:txBody>
      </p:sp>
      <p:graphicFrame>
        <p:nvGraphicFramePr>
          <p:cNvPr id="5" name="Diagram 4">
            <a:extLst>
              <a:ext uri="{FF2B5EF4-FFF2-40B4-BE49-F238E27FC236}">
                <a16:creationId xmlns:a16="http://schemas.microsoft.com/office/drawing/2014/main" id="{451BFFEF-686C-45CA-8467-B20F8373CB23}"/>
              </a:ext>
            </a:extLst>
          </p:cNvPr>
          <p:cNvGraphicFramePr/>
          <p:nvPr>
            <p:extLst>
              <p:ext uri="{D42A27DB-BD31-4B8C-83A1-F6EECF244321}">
                <p14:modId xmlns:p14="http://schemas.microsoft.com/office/powerpoint/2010/main" val="3254296816"/>
              </p:ext>
            </p:extLst>
          </p:nvPr>
        </p:nvGraphicFramePr>
        <p:xfrm>
          <a:off x="3689541" y="219911"/>
          <a:ext cx="8128000" cy="54186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20" name="Table 19">
            <a:extLst>
              <a:ext uri="{FF2B5EF4-FFF2-40B4-BE49-F238E27FC236}">
                <a16:creationId xmlns:a16="http://schemas.microsoft.com/office/drawing/2014/main" id="{D8871575-53F2-4CE5-B0FA-6362798E3365}"/>
              </a:ext>
            </a:extLst>
          </p:cNvPr>
          <p:cNvGraphicFramePr>
            <a:graphicFrameLocks noGrp="1"/>
          </p:cNvGraphicFramePr>
          <p:nvPr>
            <p:extLst>
              <p:ext uri="{D42A27DB-BD31-4B8C-83A1-F6EECF244321}">
                <p14:modId xmlns:p14="http://schemas.microsoft.com/office/powerpoint/2010/main" val="2180009367"/>
              </p:ext>
            </p:extLst>
          </p:nvPr>
        </p:nvGraphicFramePr>
        <p:xfrm>
          <a:off x="4568230" y="5584467"/>
          <a:ext cx="7475560" cy="1112520"/>
        </p:xfrm>
        <a:graphic>
          <a:graphicData uri="http://schemas.openxmlformats.org/drawingml/2006/table">
            <a:tbl>
              <a:tblPr firstRow="1" bandRow="1">
                <a:tableStyleId>{5C22544A-7EE6-4342-B048-85BDC9FD1C3A}</a:tableStyleId>
              </a:tblPr>
              <a:tblGrid>
                <a:gridCol w="3737780">
                  <a:extLst>
                    <a:ext uri="{9D8B030D-6E8A-4147-A177-3AD203B41FA5}">
                      <a16:colId xmlns:a16="http://schemas.microsoft.com/office/drawing/2014/main" val="1890120781"/>
                    </a:ext>
                  </a:extLst>
                </a:gridCol>
                <a:gridCol w="3737780">
                  <a:extLst>
                    <a:ext uri="{9D8B030D-6E8A-4147-A177-3AD203B41FA5}">
                      <a16:colId xmlns:a16="http://schemas.microsoft.com/office/drawing/2014/main" val="214542607"/>
                    </a:ext>
                  </a:extLst>
                </a:gridCol>
              </a:tblGrid>
              <a:tr h="370840">
                <a:tc>
                  <a:txBody>
                    <a:bodyPr/>
                    <a:lstStyle/>
                    <a:p>
                      <a:r>
                        <a:rPr lang="en-US" dirty="0"/>
                        <a:t>Number of Subreddits</a:t>
                      </a:r>
                    </a:p>
                  </a:txBody>
                  <a:tcPr/>
                </a:tc>
                <a:tc>
                  <a:txBody>
                    <a:bodyPr/>
                    <a:lstStyle/>
                    <a:p>
                      <a:r>
                        <a:rPr lang="en-US" dirty="0"/>
                        <a:t>Baseline</a:t>
                      </a:r>
                    </a:p>
                  </a:txBody>
                  <a:tcPr/>
                </a:tc>
                <a:extLst>
                  <a:ext uri="{0D108BD9-81ED-4DB2-BD59-A6C34878D82A}">
                    <a16:rowId xmlns:a16="http://schemas.microsoft.com/office/drawing/2014/main" val="3114333444"/>
                  </a:ext>
                </a:extLst>
              </a:tr>
              <a:tr h="370840">
                <a:tc>
                  <a:txBody>
                    <a:bodyPr/>
                    <a:lstStyle/>
                    <a:p>
                      <a:r>
                        <a:rPr lang="en-US" dirty="0"/>
                        <a:t>2</a:t>
                      </a:r>
                    </a:p>
                  </a:txBody>
                  <a:tcPr/>
                </a:tc>
                <a:tc>
                  <a:txBody>
                    <a:bodyPr/>
                    <a:lstStyle/>
                    <a:p>
                      <a:r>
                        <a:rPr lang="en-US" dirty="0">
                          <a:latin typeface="Grotesque" panose="020B0504020202020204" pitchFamily="34" charset="0"/>
                        </a:rPr>
                        <a:t>≈50%</a:t>
                      </a:r>
                      <a:endParaRPr lang="en-US" dirty="0"/>
                    </a:p>
                  </a:txBody>
                  <a:tcPr/>
                </a:tc>
                <a:extLst>
                  <a:ext uri="{0D108BD9-81ED-4DB2-BD59-A6C34878D82A}">
                    <a16:rowId xmlns:a16="http://schemas.microsoft.com/office/drawing/2014/main" val="1212421390"/>
                  </a:ext>
                </a:extLst>
              </a:tr>
              <a:tr h="370840">
                <a:tc>
                  <a:txBody>
                    <a:bodyPr/>
                    <a:lstStyle/>
                    <a:p>
                      <a:r>
                        <a:rPr lang="en-US" dirty="0"/>
                        <a:t>3</a:t>
                      </a:r>
                    </a:p>
                  </a:txBody>
                  <a:tcPr/>
                </a:tc>
                <a:tc>
                  <a:txBody>
                    <a:bodyPr/>
                    <a:lstStyle/>
                    <a:p>
                      <a:r>
                        <a:rPr lang="en-US" dirty="0">
                          <a:latin typeface="Grotesque" panose="020B0504020202020204" pitchFamily="34" charset="0"/>
                        </a:rPr>
                        <a:t>≈33%</a:t>
                      </a:r>
                      <a:endParaRPr lang="en-US" dirty="0"/>
                    </a:p>
                  </a:txBody>
                  <a:tcPr/>
                </a:tc>
                <a:extLst>
                  <a:ext uri="{0D108BD9-81ED-4DB2-BD59-A6C34878D82A}">
                    <a16:rowId xmlns:a16="http://schemas.microsoft.com/office/drawing/2014/main" val="541560007"/>
                  </a:ext>
                </a:extLst>
              </a:tr>
            </a:tbl>
          </a:graphicData>
        </a:graphic>
      </p:graphicFrame>
    </p:spTree>
    <p:extLst>
      <p:ext uri="{BB962C8B-B14F-4D97-AF65-F5344CB8AC3E}">
        <p14:creationId xmlns:p14="http://schemas.microsoft.com/office/powerpoint/2010/main" val="2475932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down)">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77" name="Picture 76">
            <a:extLst>
              <a:ext uri="{FF2B5EF4-FFF2-40B4-BE49-F238E27FC236}">
                <a16:creationId xmlns:a16="http://schemas.microsoft.com/office/drawing/2014/main" id="{E1B017B3-434E-4305-8A64-C34BFDD6DFB0}"/>
              </a:ext>
            </a:extLst>
          </p:cNvPr>
          <p:cNvPicPr>
            <a:picLocks noChangeAspect="1"/>
          </p:cNvPicPr>
          <p:nvPr/>
        </p:nvPicPr>
        <p:blipFill>
          <a:blip r:embed="rId3"/>
          <a:stretch>
            <a:fillRect/>
          </a:stretch>
        </p:blipFill>
        <p:spPr>
          <a:xfrm>
            <a:off x="346633" y="677523"/>
            <a:ext cx="5419060" cy="3392286"/>
          </a:xfrm>
          <a:prstGeom prst="rect">
            <a:avLst/>
          </a:prstGeom>
        </p:spPr>
      </p:pic>
      <p:pic>
        <p:nvPicPr>
          <p:cNvPr id="79" name="Picture 78">
            <a:extLst>
              <a:ext uri="{FF2B5EF4-FFF2-40B4-BE49-F238E27FC236}">
                <a16:creationId xmlns:a16="http://schemas.microsoft.com/office/drawing/2014/main" id="{74E75C75-A7D4-4716-947D-7E6413758C97}"/>
              </a:ext>
            </a:extLst>
          </p:cNvPr>
          <p:cNvPicPr>
            <a:picLocks noChangeAspect="1"/>
          </p:cNvPicPr>
          <p:nvPr/>
        </p:nvPicPr>
        <p:blipFill>
          <a:blip r:embed="rId4"/>
          <a:stretch>
            <a:fillRect/>
          </a:stretch>
        </p:blipFill>
        <p:spPr>
          <a:xfrm>
            <a:off x="8011306" y="112546"/>
            <a:ext cx="3206968" cy="3159743"/>
          </a:xfrm>
          <a:prstGeom prst="rect">
            <a:avLst/>
          </a:prstGeom>
        </p:spPr>
      </p:pic>
      <p:sp>
        <p:nvSpPr>
          <p:cNvPr id="4" name="Arrow: Right 3">
            <a:extLst>
              <a:ext uri="{FF2B5EF4-FFF2-40B4-BE49-F238E27FC236}">
                <a16:creationId xmlns:a16="http://schemas.microsoft.com/office/drawing/2014/main" id="{4943C1C1-BC0A-4BC4-BFD2-B5F580C138C1}"/>
              </a:ext>
            </a:extLst>
          </p:cNvPr>
          <p:cNvSpPr/>
          <p:nvPr/>
        </p:nvSpPr>
        <p:spPr>
          <a:xfrm>
            <a:off x="5765693" y="1586753"/>
            <a:ext cx="2015672" cy="3630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Top Corners Rounded 6">
            <a:extLst>
              <a:ext uri="{FF2B5EF4-FFF2-40B4-BE49-F238E27FC236}">
                <a16:creationId xmlns:a16="http://schemas.microsoft.com/office/drawing/2014/main" id="{2BB9E39E-F740-4AF6-AA05-D338FE506A3E}"/>
              </a:ext>
            </a:extLst>
          </p:cNvPr>
          <p:cNvSpPr/>
          <p:nvPr/>
        </p:nvSpPr>
        <p:spPr>
          <a:xfrm>
            <a:off x="328829" y="147910"/>
            <a:ext cx="5436863" cy="528042"/>
          </a:xfrm>
          <a:prstGeom prst="round2Same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From r/Warhammer40k</a:t>
            </a:r>
          </a:p>
        </p:txBody>
      </p:sp>
      <p:pic>
        <p:nvPicPr>
          <p:cNvPr id="8" name="Picture 7">
            <a:extLst>
              <a:ext uri="{FF2B5EF4-FFF2-40B4-BE49-F238E27FC236}">
                <a16:creationId xmlns:a16="http://schemas.microsoft.com/office/drawing/2014/main" id="{9A3D4189-C767-4C5E-B021-5FCD52FCF529}"/>
              </a:ext>
            </a:extLst>
          </p:cNvPr>
          <p:cNvPicPr>
            <a:picLocks noChangeAspect="1"/>
          </p:cNvPicPr>
          <p:nvPr/>
        </p:nvPicPr>
        <p:blipFill rotWithShape="1">
          <a:blip r:embed="rId5"/>
          <a:srcRect l="2066"/>
          <a:stretch/>
        </p:blipFill>
        <p:spPr>
          <a:xfrm>
            <a:off x="7023682" y="599707"/>
            <a:ext cx="4560220" cy="3730533"/>
          </a:xfrm>
          <a:prstGeom prst="rect">
            <a:avLst/>
          </a:prstGeom>
        </p:spPr>
      </p:pic>
      <p:pic>
        <p:nvPicPr>
          <p:cNvPr id="22" name="Picture 21">
            <a:extLst>
              <a:ext uri="{FF2B5EF4-FFF2-40B4-BE49-F238E27FC236}">
                <a16:creationId xmlns:a16="http://schemas.microsoft.com/office/drawing/2014/main" id="{8DDF8093-2935-45B9-9E8B-1E93728A9398}"/>
              </a:ext>
            </a:extLst>
          </p:cNvPr>
          <p:cNvPicPr>
            <a:picLocks noChangeAspect="1"/>
          </p:cNvPicPr>
          <p:nvPr/>
        </p:nvPicPr>
        <p:blipFill rotWithShape="1">
          <a:blip r:embed="rId6"/>
          <a:srcRect l="1880" t="20400"/>
          <a:stretch/>
        </p:blipFill>
        <p:spPr>
          <a:xfrm>
            <a:off x="472923" y="693550"/>
            <a:ext cx="5209420" cy="3561679"/>
          </a:xfrm>
          <a:prstGeom prst="rect">
            <a:avLst/>
          </a:prstGeom>
        </p:spPr>
      </p:pic>
      <p:sp>
        <p:nvSpPr>
          <p:cNvPr id="81" name="Rectangle: Top Corners Rounded 80">
            <a:extLst>
              <a:ext uri="{FF2B5EF4-FFF2-40B4-BE49-F238E27FC236}">
                <a16:creationId xmlns:a16="http://schemas.microsoft.com/office/drawing/2014/main" id="{3CFDFAB7-1641-45D1-9E20-0395EABF596D}"/>
              </a:ext>
            </a:extLst>
          </p:cNvPr>
          <p:cNvSpPr/>
          <p:nvPr/>
        </p:nvSpPr>
        <p:spPr>
          <a:xfrm>
            <a:off x="442471" y="143162"/>
            <a:ext cx="5239872" cy="518319"/>
          </a:xfrm>
          <a:prstGeom prst="round2Same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From r/paintball</a:t>
            </a:r>
          </a:p>
        </p:txBody>
      </p:sp>
      <p:sp>
        <p:nvSpPr>
          <p:cNvPr id="83" name="Rectangle: Top Corners Rounded 82">
            <a:extLst>
              <a:ext uri="{FF2B5EF4-FFF2-40B4-BE49-F238E27FC236}">
                <a16:creationId xmlns:a16="http://schemas.microsoft.com/office/drawing/2014/main" id="{E202AEA2-5327-4446-A1F1-673BE779B1B0}"/>
              </a:ext>
            </a:extLst>
          </p:cNvPr>
          <p:cNvSpPr/>
          <p:nvPr/>
        </p:nvSpPr>
        <p:spPr>
          <a:xfrm>
            <a:off x="7019136" y="143162"/>
            <a:ext cx="4569312" cy="456545"/>
          </a:xfrm>
          <a:prstGeom prst="round2Same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From r/</a:t>
            </a:r>
            <a:r>
              <a:rPr lang="en-US" dirty="0" err="1"/>
              <a:t>smashbros</a:t>
            </a:r>
            <a:endParaRPr lang="en-US" dirty="0"/>
          </a:p>
        </p:txBody>
      </p:sp>
      <p:sp>
        <p:nvSpPr>
          <p:cNvPr id="2" name="Title 1">
            <a:extLst>
              <a:ext uri="{FF2B5EF4-FFF2-40B4-BE49-F238E27FC236}">
                <a16:creationId xmlns:a16="http://schemas.microsoft.com/office/drawing/2014/main" id="{1363905D-D90D-4CA6-9EA7-16DB7EEED31C}"/>
              </a:ext>
            </a:extLst>
          </p:cNvPr>
          <p:cNvSpPr>
            <a:spLocks noGrp="1"/>
          </p:cNvSpPr>
          <p:nvPr>
            <p:ph type="title"/>
          </p:nvPr>
        </p:nvSpPr>
        <p:spPr/>
        <p:txBody>
          <a:bodyPr vert="horz" lIns="91440" tIns="45720" rIns="91440" bIns="45720" rtlCol="0" anchor="b">
            <a:normAutofit fontScale="90000"/>
          </a:bodyPr>
          <a:lstStyle/>
          <a:p>
            <a:r>
              <a:rPr lang="en-US" sz="4000" dirty="0">
                <a:solidFill>
                  <a:schemeClr val="bg1"/>
                </a:solidFill>
              </a:rPr>
              <a:t>Post Content</a:t>
            </a:r>
          </a:p>
        </p:txBody>
      </p:sp>
      <p:sp>
        <p:nvSpPr>
          <p:cNvPr id="44" name="Text Placeholder 43">
            <a:extLst>
              <a:ext uri="{FF2B5EF4-FFF2-40B4-BE49-F238E27FC236}">
                <a16:creationId xmlns:a16="http://schemas.microsoft.com/office/drawing/2014/main" id="{0EBE61E5-CC6A-4245-BBB8-B7CF6916738F}"/>
              </a:ext>
            </a:extLst>
          </p:cNvPr>
          <p:cNvSpPr>
            <a:spLocks noGrp="1"/>
          </p:cNvSpPr>
          <p:nvPr>
            <p:ph type="body" sz="half" idx="2"/>
          </p:nvPr>
        </p:nvSpPr>
        <p:spPr>
          <a:xfrm>
            <a:off x="1759977" y="4847976"/>
            <a:ext cx="9423493" cy="1194921"/>
          </a:xfrm>
        </p:spPr>
        <p:txBody>
          <a:bodyPr>
            <a:normAutofit/>
          </a:bodyPr>
          <a:lstStyle/>
          <a:p>
            <a:r>
              <a:rPr lang="en-US" sz="4000" dirty="0">
                <a:ln w="0"/>
                <a:solidFill>
                  <a:schemeClr val="tx1"/>
                </a:solidFill>
              </a:rPr>
              <a:t>Post Content</a:t>
            </a:r>
          </a:p>
        </p:txBody>
      </p:sp>
      <p:grpSp>
        <p:nvGrpSpPr>
          <p:cNvPr id="87" name="Group 86">
            <a:extLst>
              <a:ext uri="{FF2B5EF4-FFF2-40B4-BE49-F238E27FC236}">
                <a16:creationId xmlns:a16="http://schemas.microsoft.com/office/drawing/2014/main" id="{A6052235-6FAB-4118-B8DB-BF0C16B14CC8}"/>
              </a:ext>
            </a:extLst>
          </p:cNvPr>
          <p:cNvGrpSpPr/>
          <p:nvPr/>
        </p:nvGrpSpPr>
        <p:grpSpPr>
          <a:xfrm>
            <a:off x="3478841" y="213984"/>
            <a:ext cx="5894936" cy="4490631"/>
            <a:chOff x="3597623" y="231487"/>
            <a:chExt cx="5894936" cy="4490631"/>
          </a:xfrm>
        </p:grpSpPr>
        <p:sp>
          <p:nvSpPr>
            <p:cNvPr id="88" name="Freeform: Shape 87">
              <a:extLst>
                <a:ext uri="{FF2B5EF4-FFF2-40B4-BE49-F238E27FC236}">
                  <a16:creationId xmlns:a16="http://schemas.microsoft.com/office/drawing/2014/main" id="{6776202A-0D02-4EE6-BD5D-69EE96DC0686}"/>
                </a:ext>
              </a:extLst>
            </p:cNvPr>
            <p:cNvSpPr/>
            <p:nvPr/>
          </p:nvSpPr>
          <p:spPr>
            <a:xfrm>
              <a:off x="3597623" y="231487"/>
              <a:ext cx="1637482" cy="1637482"/>
            </a:xfrm>
            <a:custGeom>
              <a:avLst/>
              <a:gdLst>
                <a:gd name="connsiteX0" fmla="*/ 0 w 1637482"/>
                <a:gd name="connsiteY0" fmla="*/ 818741 h 1637482"/>
                <a:gd name="connsiteX1" fmla="*/ 818741 w 1637482"/>
                <a:gd name="connsiteY1" fmla="*/ 0 h 1637482"/>
                <a:gd name="connsiteX2" fmla="*/ 1637482 w 1637482"/>
                <a:gd name="connsiteY2" fmla="*/ 818741 h 1637482"/>
                <a:gd name="connsiteX3" fmla="*/ 818741 w 1637482"/>
                <a:gd name="connsiteY3" fmla="*/ 1637482 h 1637482"/>
                <a:gd name="connsiteX4" fmla="*/ 0 w 1637482"/>
                <a:gd name="connsiteY4" fmla="*/ 818741 h 163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7482" h="1637482">
                  <a:moveTo>
                    <a:pt x="0" y="818741"/>
                  </a:moveTo>
                  <a:cubicBezTo>
                    <a:pt x="0" y="366563"/>
                    <a:pt x="366563" y="0"/>
                    <a:pt x="818741" y="0"/>
                  </a:cubicBezTo>
                  <a:cubicBezTo>
                    <a:pt x="1270919" y="0"/>
                    <a:pt x="1637482" y="366563"/>
                    <a:pt x="1637482" y="818741"/>
                  </a:cubicBezTo>
                  <a:cubicBezTo>
                    <a:pt x="1637482" y="1270919"/>
                    <a:pt x="1270919" y="1637482"/>
                    <a:pt x="818741" y="1637482"/>
                  </a:cubicBezTo>
                  <a:cubicBezTo>
                    <a:pt x="366563" y="1637482"/>
                    <a:pt x="0" y="1270919"/>
                    <a:pt x="0" y="818741"/>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6794" tIns="286794" rIns="286794" bIns="286794" numCol="1" spcCol="1270" anchor="ctr" anchorCtr="0">
              <a:noAutofit/>
            </a:bodyPr>
            <a:lstStyle/>
            <a:p>
              <a:pPr marL="0" lvl="0" indent="0" algn="ctr" defTabSz="1644650">
                <a:lnSpc>
                  <a:spcPct val="90000"/>
                </a:lnSpc>
                <a:spcBef>
                  <a:spcPct val="0"/>
                </a:spcBef>
                <a:spcAft>
                  <a:spcPct val="35000"/>
                </a:spcAft>
                <a:buNone/>
              </a:pPr>
              <a:r>
                <a:rPr lang="en-US" sz="3700" kern="1200" dirty="0"/>
                <a:t>Post Title</a:t>
              </a:r>
            </a:p>
          </p:txBody>
        </p:sp>
        <p:sp>
          <p:nvSpPr>
            <p:cNvPr id="89" name="Freeform: Shape 88">
              <a:extLst>
                <a:ext uri="{FF2B5EF4-FFF2-40B4-BE49-F238E27FC236}">
                  <a16:creationId xmlns:a16="http://schemas.microsoft.com/office/drawing/2014/main" id="{68C7323B-DFAB-4130-95BF-2229AA8A1285}"/>
                </a:ext>
              </a:extLst>
            </p:cNvPr>
            <p:cNvSpPr/>
            <p:nvPr/>
          </p:nvSpPr>
          <p:spPr>
            <a:xfrm>
              <a:off x="3941494" y="2001933"/>
              <a:ext cx="949739" cy="949739"/>
            </a:xfrm>
            <a:custGeom>
              <a:avLst/>
              <a:gdLst>
                <a:gd name="connsiteX0" fmla="*/ 125888 w 949739"/>
                <a:gd name="connsiteY0" fmla="*/ 363180 h 949739"/>
                <a:gd name="connsiteX1" fmla="*/ 363180 w 949739"/>
                <a:gd name="connsiteY1" fmla="*/ 363180 h 949739"/>
                <a:gd name="connsiteX2" fmla="*/ 363180 w 949739"/>
                <a:gd name="connsiteY2" fmla="*/ 125888 h 949739"/>
                <a:gd name="connsiteX3" fmla="*/ 586559 w 949739"/>
                <a:gd name="connsiteY3" fmla="*/ 125888 h 949739"/>
                <a:gd name="connsiteX4" fmla="*/ 586559 w 949739"/>
                <a:gd name="connsiteY4" fmla="*/ 363180 h 949739"/>
                <a:gd name="connsiteX5" fmla="*/ 823851 w 949739"/>
                <a:gd name="connsiteY5" fmla="*/ 363180 h 949739"/>
                <a:gd name="connsiteX6" fmla="*/ 823851 w 949739"/>
                <a:gd name="connsiteY6" fmla="*/ 586559 h 949739"/>
                <a:gd name="connsiteX7" fmla="*/ 586559 w 949739"/>
                <a:gd name="connsiteY7" fmla="*/ 586559 h 949739"/>
                <a:gd name="connsiteX8" fmla="*/ 586559 w 949739"/>
                <a:gd name="connsiteY8" fmla="*/ 823851 h 949739"/>
                <a:gd name="connsiteX9" fmla="*/ 363180 w 949739"/>
                <a:gd name="connsiteY9" fmla="*/ 823851 h 949739"/>
                <a:gd name="connsiteX10" fmla="*/ 363180 w 949739"/>
                <a:gd name="connsiteY10" fmla="*/ 586559 h 949739"/>
                <a:gd name="connsiteX11" fmla="*/ 125888 w 949739"/>
                <a:gd name="connsiteY11" fmla="*/ 586559 h 949739"/>
                <a:gd name="connsiteX12" fmla="*/ 125888 w 949739"/>
                <a:gd name="connsiteY12" fmla="*/ 363180 h 94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9739" h="949739">
                  <a:moveTo>
                    <a:pt x="125888" y="363180"/>
                  </a:moveTo>
                  <a:lnTo>
                    <a:pt x="363180" y="363180"/>
                  </a:lnTo>
                  <a:lnTo>
                    <a:pt x="363180" y="125888"/>
                  </a:lnTo>
                  <a:lnTo>
                    <a:pt x="586559" y="125888"/>
                  </a:lnTo>
                  <a:lnTo>
                    <a:pt x="586559" y="363180"/>
                  </a:lnTo>
                  <a:lnTo>
                    <a:pt x="823851" y="363180"/>
                  </a:lnTo>
                  <a:lnTo>
                    <a:pt x="823851" y="586559"/>
                  </a:lnTo>
                  <a:lnTo>
                    <a:pt x="586559" y="586559"/>
                  </a:lnTo>
                  <a:lnTo>
                    <a:pt x="586559" y="823851"/>
                  </a:lnTo>
                  <a:lnTo>
                    <a:pt x="363180" y="823851"/>
                  </a:lnTo>
                  <a:lnTo>
                    <a:pt x="363180" y="586559"/>
                  </a:lnTo>
                  <a:lnTo>
                    <a:pt x="125888" y="586559"/>
                  </a:lnTo>
                  <a:lnTo>
                    <a:pt x="125888" y="363180"/>
                  </a:lnTo>
                  <a:close/>
                </a:path>
              </a:pathLst>
            </a:custGeom>
          </p:spPr>
          <p:style>
            <a:lnRef idx="1">
              <a:schemeClr val="dk1"/>
            </a:lnRef>
            <a:fillRef idx="2">
              <a:schemeClr val="dk1"/>
            </a:fillRef>
            <a:effectRef idx="1">
              <a:schemeClr val="dk1"/>
            </a:effectRef>
            <a:fontRef idx="minor">
              <a:schemeClr val="dk1"/>
            </a:fontRef>
          </p:style>
          <p:txBody>
            <a:bodyPr spcFirstLastPara="0" vert="horz" wrap="square" lIns="125888" tIns="363180" rIns="125888" bIns="363180" numCol="1" spcCol="1270" anchor="ctr" anchorCtr="0">
              <a:noAutofit/>
            </a:bodyPr>
            <a:lstStyle/>
            <a:p>
              <a:pPr marL="0" lvl="0" indent="0" algn="ctr" defTabSz="666750">
                <a:lnSpc>
                  <a:spcPct val="90000"/>
                </a:lnSpc>
                <a:spcBef>
                  <a:spcPct val="0"/>
                </a:spcBef>
                <a:spcAft>
                  <a:spcPct val="35000"/>
                </a:spcAft>
                <a:buNone/>
              </a:pPr>
              <a:endParaRPr lang="en-US" sz="1500" kern="1200"/>
            </a:p>
          </p:txBody>
        </p:sp>
        <p:sp>
          <p:nvSpPr>
            <p:cNvPr id="90" name="Freeform: Shape 89">
              <a:extLst>
                <a:ext uri="{FF2B5EF4-FFF2-40B4-BE49-F238E27FC236}">
                  <a16:creationId xmlns:a16="http://schemas.microsoft.com/office/drawing/2014/main" id="{E4F06AF8-4B45-4661-A072-F54667965CB4}"/>
                </a:ext>
              </a:extLst>
            </p:cNvPr>
            <p:cNvSpPr/>
            <p:nvPr/>
          </p:nvSpPr>
          <p:spPr>
            <a:xfrm>
              <a:off x="3597623" y="3084636"/>
              <a:ext cx="1637482" cy="1637482"/>
            </a:xfrm>
            <a:custGeom>
              <a:avLst/>
              <a:gdLst>
                <a:gd name="connsiteX0" fmla="*/ 0 w 1637482"/>
                <a:gd name="connsiteY0" fmla="*/ 818741 h 1637482"/>
                <a:gd name="connsiteX1" fmla="*/ 818741 w 1637482"/>
                <a:gd name="connsiteY1" fmla="*/ 0 h 1637482"/>
                <a:gd name="connsiteX2" fmla="*/ 1637482 w 1637482"/>
                <a:gd name="connsiteY2" fmla="*/ 818741 h 1637482"/>
                <a:gd name="connsiteX3" fmla="*/ 818741 w 1637482"/>
                <a:gd name="connsiteY3" fmla="*/ 1637482 h 1637482"/>
                <a:gd name="connsiteX4" fmla="*/ 0 w 1637482"/>
                <a:gd name="connsiteY4" fmla="*/ 818741 h 1637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7482" h="1637482">
                  <a:moveTo>
                    <a:pt x="0" y="818741"/>
                  </a:moveTo>
                  <a:cubicBezTo>
                    <a:pt x="0" y="366563"/>
                    <a:pt x="366563" y="0"/>
                    <a:pt x="818741" y="0"/>
                  </a:cubicBezTo>
                  <a:cubicBezTo>
                    <a:pt x="1270919" y="0"/>
                    <a:pt x="1637482" y="366563"/>
                    <a:pt x="1637482" y="818741"/>
                  </a:cubicBezTo>
                  <a:cubicBezTo>
                    <a:pt x="1637482" y="1270919"/>
                    <a:pt x="1270919" y="1637482"/>
                    <a:pt x="818741" y="1637482"/>
                  </a:cubicBezTo>
                  <a:cubicBezTo>
                    <a:pt x="366563" y="1637482"/>
                    <a:pt x="0" y="1270919"/>
                    <a:pt x="0" y="818741"/>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6794" tIns="286794" rIns="286794" bIns="286794" numCol="1" spcCol="1270" anchor="ctr" anchorCtr="0">
              <a:noAutofit/>
            </a:bodyPr>
            <a:lstStyle/>
            <a:p>
              <a:pPr marL="0" lvl="0" indent="0" algn="ctr" defTabSz="1644650">
                <a:lnSpc>
                  <a:spcPct val="90000"/>
                </a:lnSpc>
                <a:spcBef>
                  <a:spcPct val="0"/>
                </a:spcBef>
                <a:spcAft>
                  <a:spcPct val="35000"/>
                </a:spcAft>
                <a:buNone/>
              </a:pPr>
              <a:r>
                <a:rPr lang="en-US" sz="3700" kern="1200" dirty="0"/>
                <a:t>Post Test</a:t>
              </a:r>
            </a:p>
          </p:txBody>
        </p:sp>
        <p:sp>
          <p:nvSpPr>
            <p:cNvPr id="91" name="Freeform: Shape 90">
              <a:extLst>
                <a:ext uri="{FF2B5EF4-FFF2-40B4-BE49-F238E27FC236}">
                  <a16:creationId xmlns:a16="http://schemas.microsoft.com/office/drawing/2014/main" id="{456A83CA-6419-47CB-90E5-EB782B937493}"/>
                </a:ext>
              </a:extLst>
            </p:cNvPr>
            <p:cNvSpPr/>
            <p:nvPr/>
          </p:nvSpPr>
          <p:spPr>
            <a:xfrm>
              <a:off x="5480727" y="2172231"/>
              <a:ext cx="520719" cy="609143"/>
            </a:xfrm>
            <a:custGeom>
              <a:avLst/>
              <a:gdLst>
                <a:gd name="connsiteX0" fmla="*/ 0 w 520719"/>
                <a:gd name="connsiteY0" fmla="*/ 121829 h 609143"/>
                <a:gd name="connsiteX1" fmla="*/ 260360 w 520719"/>
                <a:gd name="connsiteY1" fmla="*/ 121829 h 609143"/>
                <a:gd name="connsiteX2" fmla="*/ 260360 w 520719"/>
                <a:gd name="connsiteY2" fmla="*/ 0 h 609143"/>
                <a:gd name="connsiteX3" fmla="*/ 520719 w 520719"/>
                <a:gd name="connsiteY3" fmla="*/ 304572 h 609143"/>
                <a:gd name="connsiteX4" fmla="*/ 260360 w 520719"/>
                <a:gd name="connsiteY4" fmla="*/ 609143 h 609143"/>
                <a:gd name="connsiteX5" fmla="*/ 260360 w 520719"/>
                <a:gd name="connsiteY5" fmla="*/ 487314 h 609143"/>
                <a:gd name="connsiteX6" fmla="*/ 0 w 520719"/>
                <a:gd name="connsiteY6" fmla="*/ 487314 h 609143"/>
                <a:gd name="connsiteX7" fmla="*/ 0 w 520719"/>
                <a:gd name="connsiteY7" fmla="*/ 121829 h 609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0719" h="609143">
                  <a:moveTo>
                    <a:pt x="0" y="121829"/>
                  </a:moveTo>
                  <a:lnTo>
                    <a:pt x="260360" y="121829"/>
                  </a:lnTo>
                  <a:lnTo>
                    <a:pt x="260360" y="0"/>
                  </a:lnTo>
                  <a:lnTo>
                    <a:pt x="520719" y="304572"/>
                  </a:lnTo>
                  <a:lnTo>
                    <a:pt x="260360" y="609143"/>
                  </a:lnTo>
                  <a:lnTo>
                    <a:pt x="260360" y="487314"/>
                  </a:lnTo>
                  <a:lnTo>
                    <a:pt x="0" y="487314"/>
                  </a:lnTo>
                  <a:lnTo>
                    <a:pt x="0" y="121829"/>
                  </a:lnTo>
                  <a:close/>
                </a:path>
              </a:pathLst>
            </a:custGeom>
          </p:spPr>
          <p:style>
            <a:lnRef idx="1">
              <a:schemeClr val="dk1"/>
            </a:lnRef>
            <a:fillRef idx="2">
              <a:schemeClr val="dk1"/>
            </a:fillRef>
            <a:effectRef idx="1">
              <a:schemeClr val="dk1"/>
            </a:effectRef>
            <a:fontRef idx="minor">
              <a:schemeClr val="dk1"/>
            </a:fontRef>
          </p:style>
          <p:txBody>
            <a:bodyPr spcFirstLastPara="0" vert="horz" wrap="square" lIns="0" tIns="121829" rIns="156216" bIns="121829" numCol="1" spcCol="1270" anchor="ctr" anchorCtr="0">
              <a:noAutofit/>
            </a:bodyPr>
            <a:lstStyle/>
            <a:p>
              <a:pPr marL="0" lvl="0" indent="0" algn="ctr" defTabSz="1155700">
                <a:lnSpc>
                  <a:spcPct val="90000"/>
                </a:lnSpc>
                <a:spcBef>
                  <a:spcPct val="0"/>
                </a:spcBef>
                <a:spcAft>
                  <a:spcPct val="35000"/>
                </a:spcAft>
                <a:buNone/>
              </a:pPr>
              <a:endParaRPr lang="en-US" sz="2600" kern="1200"/>
            </a:p>
          </p:txBody>
        </p:sp>
        <p:sp>
          <p:nvSpPr>
            <p:cNvPr id="92" name="Freeform: Shape 91">
              <a:extLst>
                <a:ext uri="{FF2B5EF4-FFF2-40B4-BE49-F238E27FC236}">
                  <a16:creationId xmlns:a16="http://schemas.microsoft.com/office/drawing/2014/main" id="{B23CC134-2762-49CF-9553-088BD4CCFD07}"/>
                </a:ext>
              </a:extLst>
            </p:cNvPr>
            <p:cNvSpPr/>
            <p:nvPr/>
          </p:nvSpPr>
          <p:spPr>
            <a:xfrm>
              <a:off x="6217595" y="839321"/>
              <a:ext cx="3274964" cy="3274964"/>
            </a:xfrm>
            <a:custGeom>
              <a:avLst/>
              <a:gdLst>
                <a:gd name="connsiteX0" fmla="*/ 0 w 3274964"/>
                <a:gd name="connsiteY0" fmla="*/ 1637482 h 3274964"/>
                <a:gd name="connsiteX1" fmla="*/ 1637482 w 3274964"/>
                <a:gd name="connsiteY1" fmla="*/ 0 h 3274964"/>
                <a:gd name="connsiteX2" fmla="*/ 3274964 w 3274964"/>
                <a:gd name="connsiteY2" fmla="*/ 1637482 h 3274964"/>
                <a:gd name="connsiteX3" fmla="*/ 1637482 w 3274964"/>
                <a:gd name="connsiteY3" fmla="*/ 3274964 h 3274964"/>
                <a:gd name="connsiteX4" fmla="*/ 0 w 3274964"/>
                <a:gd name="connsiteY4" fmla="*/ 1637482 h 3274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964" h="3274964">
                  <a:moveTo>
                    <a:pt x="0" y="1637482"/>
                  </a:moveTo>
                  <a:cubicBezTo>
                    <a:pt x="0" y="733126"/>
                    <a:pt x="733126" y="0"/>
                    <a:pt x="1637482" y="0"/>
                  </a:cubicBezTo>
                  <a:cubicBezTo>
                    <a:pt x="2541838" y="0"/>
                    <a:pt x="3274964" y="733126"/>
                    <a:pt x="3274964" y="1637482"/>
                  </a:cubicBezTo>
                  <a:cubicBezTo>
                    <a:pt x="3274964" y="2541838"/>
                    <a:pt x="2541838" y="3274964"/>
                    <a:pt x="1637482" y="3274964"/>
                  </a:cubicBezTo>
                  <a:cubicBezTo>
                    <a:pt x="733126" y="3274964"/>
                    <a:pt x="0" y="2541838"/>
                    <a:pt x="0" y="1637482"/>
                  </a:cubicBez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62157" tIns="562157" rIns="562157" bIns="562157" numCol="1" spcCol="1270" anchor="ctr" anchorCtr="0">
              <a:noAutofit/>
            </a:bodyPr>
            <a:lstStyle/>
            <a:p>
              <a:pPr marL="0" lvl="0" indent="0" algn="ctr" defTabSz="2889250">
                <a:lnSpc>
                  <a:spcPct val="90000"/>
                </a:lnSpc>
                <a:spcBef>
                  <a:spcPct val="0"/>
                </a:spcBef>
                <a:spcAft>
                  <a:spcPct val="35000"/>
                </a:spcAft>
                <a:buNone/>
              </a:pPr>
              <a:r>
                <a:rPr lang="en-US" sz="6500" kern="1200" dirty="0"/>
                <a:t>Data Point</a:t>
              </a:r>
            </a:p>
          </p:txBody>
        </p:sp>
      </p:grpSp>
    </p:spTree>
    <p:extLst>
      <p:ext uri="{BB962C8B-B14F-4D97-AF65-F5344CB8AC3E}">
        <p14:creationId xmlns:p14="http://schemas.microsoft.com/office/powerpoint/2010/main" val="3811351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9"/>
                                        </p:tgtEl>
                                        <p:attrNameLst>
                                          <p:attrName>style.visibility</p:attrName>
                                        </p:attrNameLst>
                                      </p:cBhvr>
                                      <p:to>
                                        <p:strVal val="visible"/>
                                      </p:to>
                                    </p:set>
                                    <p:animEffect transition="in" filter="wipe(left)">
                                      <p:cBhvr>
                                        <p:cTn id="11" dur="500"/>
                                        <p:tgtEl>
                                          <p:spTgt spid="79"/>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hidden"/>
                                      </p:to>
                                    </p:set>
                                  </p:childTnLst>
                                </p:cTn>
                              </p:par>
                              <p:par>
                                <p:cTn id="16" presetID="1" presetClass="exit" presetSubtype="0" fill="hold" nodeType="withEffect">
                                  <p:stCondLst>
                                    <p:cond delay="0"/>
                                  </p:stCondLst>
                                  <p:childTnLst>
                                    <p:set>
                                      <p:cBhvr>
                                        <p:cTn id="17" dur="1" fill="hold">
                                          <p:stCondLst>
                                            <p:cond delay="0"/>
                                          </p:stCondLst>
                                        </p:cTn>
                                        <p:tgtEl>
                                          <p:spTgt spid="77"/>
                                        </p:tgtEl>
                                        <p:attrNameLst>
                                          <p:attrName>style.visibility</p:attrName>
                                        </p:attrNameLst>
                                      </p:cBhvr>
                                      <p:to>
                                        <p:strVal val="hidden"/>
                                      </p:to>
                                    </p:set>
                                  </p:childTnLst>
                                </p:cTn>
                              </p:par>
                              <p:par>
                                <p:cTn id="18" presetID="1" presetClass="exit" presetSubtype="0" fill="hold" grpId="1" nodeType="withEffect">
                                  <p:stCondLst>
                                    <p:cond delay="0"/>
                                  </p:stCondLst>
                                  <p:childTnLst>
                                    <p:set>
                                      <p:cBhvr>
                                        <p:cTn id="19" dur="1" fill="hold">
                                          <p:stCondLst>
                                            <p:cond delay="0"/>
                                          </p:stCondLst>
                                        </p:cTn>
                                        <p:tgtEl>
                                          <p:spTgt spid="4"/>
                                        </p:tgtEl>
                                        <p:attrNameLst>
                                          <p:attrName>style.visibility</p:attrName>
                                        </p:attrNameLst>
                                      </p:cBhvr>
                                      <p:to>
                                        <p:strVal val="hidden"/>
                                      </p:to>
                                    </p:set>
                                  </p:childTnLst>
                                </p:cTn>
                              </p:par>
                              <p:par>
                                <p:cTn id="20" presetID="1" presetClass="exit" presetSubtype="0" fill="hold" nodeType="withEffect">
                                  <p:stCondLst>
                                    <p:cond delay="0"/>
                                  </p:stCondLst>
                                  <p:childTnLst>
                                    <p:set>
                                      <p:cBhvr>
                                        <p:cTn id="21" dur="1" fill="hold">
                                          <p:stCondLst>
                                            <p:cond delay="0"/>
                                          </p:stCondLst>
                                        </p:cTn>
                                        <p:tgtEl>
                                          <p:spTgt spid="79"/>
                                        </p:tgtEl>
                                        <p:attrNameLst>
                                          <p:attrName>style.visibility</p:attrName>
                                        </p:attrNameLst>
                                      </p:cBhvr>
                                      <p:to>
                                        <p:strVal val="hidden"/>
                                      </p:to>
                                    </p:set>
                                  </p:childTnLst>
                                </p:cTn>
                              </p:par>
                              <p:par>
                                <p:cTn id="22" presetID="14" presetClass="entr" presetSubtype="10" fill="hold" grpId="0" nodeType="withEffect">
                                  <p:stCondLst>
                                    <p:cond delay="0"/>
                                  </p:stCondLst>
                                  <p:childTnLst>
                                    <p:set>
                                      <p:cBhvr>
                                        <p:cTn id="23" dur="1" fill="hold">
                                          <p:stCondLst>
                                            <p:cond delay="0"/>
                                          </p:stCondLst>
                                        </p:cTn>
                                        <p:tgtEl>
                                          <p:spTgt spid="81"/>
                                        </p:tgtEl>
                                        <p:attrNameLst>
                                          <p:attrName>style.visibility</p:attrName>
                                        </p:attrNameLst>
                                      </p:cBhvr>
                                      <p:to>
                                        <p:strVal val="visible"/>
                                      </p:to>
                                    </p:set>
                                    <p:animEffect transition="in" filter="randombar(horizontal)">
                                      <p:cBhvr>
                                        <p:cTn id="24" dur="500"/>
                                        <p:tgtEl>
                                          <p:spTgt spid="81"/>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83"/>
                                        </p:tgtEl>
                                        <p:attrNameLst>
                                          <p:attrName>style.visibility</p:attrName>
                                        </p:attrNameLst>
                                      </p:cBhvr>
                                      <p:to>
                                        <p:strVal val="visible"/>
                                      </p:to>
                                    </p:set>
                                    <p:animEffect transition="in" filter="randombar(horizontal)">
                                      <p:cBhvr>
                                        <p:cTn id="27" dur="500"/>
                                        <p:tgtEl>
                                          <p:spTgt spid="83"/>
                                        </p:tgtEl>
                                      </p:cBhvr>
                                    </p:animEffect>
                                  </p:childTnLst>
                                </p:cTn>
                              </p:par>
                              <p:par>
                                <p:cTn id="28" presetID="14" presetClass="entr" presetSubtype="10"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randombar(horizontal)">
                                      <p:cBhvr>
                                        <p:cTn id="30" dur="500"/>
                                        <p:tgtEl>
                                          <p:spTgt spid="8"/>
                                        </p:tgtEl>
                                      </p:cBhvr>
                                    </p:animEffect>
                                  </p:childTnLst>
                                </p:cTn>
                              </p:par>
                              <p:par>
                                <p:cTn id="31" presetID="14" presetClass="entr" presetSubtype="1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randombar(horizontal)">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81"/>
                                        </p:tgtEl>
                                        <p:attrNameLst>
                                          <p:attrName>style.visibility</p:attrName>
                                        </p:attrNameLst>
                                      </p:cBhvr>
                                      <p:to>
                                        <p:strVal val="hidden"/>
                                      </p:to>
                                    </p:set>
                                  </p:childTnLst>
                                </p:cTn>
                              </p:par>
                              <p:par>
                                <p:cTn id="38" presetID="1" presetClass="exit" presetSubtype="0" fill="hold" grpId="1" nodeType="withEffect">
                                  <p:stCondLst>
                                    <p:cond delay="0"/>
                                  </p:stCondLst>
                                  <p:childTnLst>
                                    <p:set>
                                      <p:cBhvr>
                                        <p:cTn id="39" dur="1" fill="hold">
                                          <p:stCondLst>
                                            <p:cond delay="0"/>
                                          </p:stCondLst>
                                        </p:cTn>
                                        <p:tgtEl>
                                          <p:spTgt spid="83"/>
                                        </p:tgtEl>
                                        <p:attrNameLst>
                                          <p:attrName>style.visibility</p:attrName>
                                        </p:attrNameLst>
                                      </p:cBhvr>
                                      <p:to>
                                        <p:strVal val="hidden"/>
                                      </p:to>
                                    </p:set>
                                  </p:childTnLst>
                                </p:cTn>
                              </p:par>
                              <p:par>
                                <p:cTn id="40" presetID="1" presetClass="exit" presetSubtype="0" fill="hold" nodeType="withEffect">
                                  <p:stCondLst>
                                    <p:cond delay="0"/>
                                  </p:stCondLst>
                                  <p:childTnLst>
                                    <p:set>
                                      <p:cBhvr>
                                        <p:cTn id="41" dur="1" fill="hold">
                                          <p:stCondLst>
                                            <p:cond delay="0"/>
                                          </p:stCondLst>
                                        </p:cTn>
                                        <p:tgtEl>
                                          <p:spTgt spid="8"/>
                                        </p:tgtEl>
                                        <p:attrNameLst>
                                          <p:attrName>style.visibility</p:attrName>
                                        </p:attrNameLst>
                                      </p:cBhvr>
                                      <p:to>
                                        <p:strVal val="hidden"/>
                                      </p:to>
                                    </p:set>
                                  </p:childTnLst>
                                </p:cTn>
                              </p:par>
                              <p:par>
                                <p:cTn id="42" presetID="1" presetClass="exit" presetSubtype="0" fill="hold" nodeType="withEffect">
                                  <p:stCondLst>
                                    <p:cond delay="0"/>
                                  </p:stCondLst>
                                  <p:childTnLst>
                                    <p:set>
                                      <p:cBhvr>
                                        <p:cTn id="43" dur="1" fill="hold">
                                          <p:stCondLst>
                                            <p:cond delay="0"/>
                                          </p:stCondLst>
                                        </p:cTn>
                                        <p:tgtEl>
                                          <p:spTgt spid="22"/>
                                        </p:tgtEl>
                                        <p:attrNameLst>
                                          <p:attrName>style.visibility</p:attrName>
                                        </p:attrNameLst>
                                      </p:cBhvr>
                                      <p:to>
                                        <p:strVal val="hidden"/>
                                      </p:to>
                                    </p:set>
                                  </p:childTnLst>
                                </p:cTn>
                              </p:par>
                              <p:par>
                                <p:cTn id="44" presetID="10" presetClass="entr" presetSubtype="0" fill="hold" nodeType="withEffect">
                                  <p:stCondLst>
                                    <p:cond delay="0"/>
                                  </p:stCondLst>
                                  <p:childTnLst>
                                    <p:set>
                                      <p:cBhvr>
                                        <p:cTn id="45" dur="1" fill="hold">
                                          <p:stCondLst>
                                            <p:cond delay="0"/>
                                          </p:stCondLst>
                                        </p:cTn>
                                        <p:tgtEl>
                                          <p:spTgt spid="87"/>
                                        </p:tgtEl>
                                        <p:attrNameLst>
                                          <p:attrName>style.visibility</p:attrName>
                                        </p:attrNameLst>
                                      </p:cBhvr>
                                      <p:to>
                                        <p:strVal val="visible"/>
                                      </p:to>
                                    </p:set>
                                    <p:animEffect transition="in" filter="fade">
                                      <p:cBhvr>
                                        <p:cTn id="46"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7" grpId="0" animBg="1"/>
      <p:bldP spid="81" grpId="0" animBg="1"/>
      <p:bldP spid="81" grpId="1" animBg="1"/>
      <p:bldP spid="83" grpId="0" animBg="1"/>
      <p:bldP spid="83"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51" name="Rectangle 50">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lowchart: Alternate Process 6">
            <a:extLst>
              <a:ext uri="{FF2B5EF4-FFF2-40B4-BE49-F238E27FC236}">
                <a16:creationId xmlns:a16="http://schemas.microsoft.com/office/drawing/2014/main" id="{F66E7AEC-3CF7-4626-BBE6-8882B933EB08}"/>
              </a:ext>
            </a:extLst>
          </p:cNvPr>
          <p:cNvSpPr/>
          <p:nvPr/>
        </p:nvSpPr>
        <p:spPr>
          <a:xfrm>
            <a:off x="4131673" y="464514"/>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Natural</a:t>
            </a:r>
            <a:r>
              <a:rPr lang="en-US" sz="2400" dirty="0"/>
              <a:t> </a:t>
            </a:r>
            <a:r>
              <a:rPr lang="en-US" sz="3200" dirty="0"/>
              <a:t>Language Processing</a:t>
            </a:r>
            <a:endParaRPr lang="en-US" sz="2400" dirty="0"/>
          </a:p>
        </p:txBody>
      </p:sp>
      <p:sp>
        <p:nvSpPr>
          <p:cNvPr id="91" name="Flowchart: Alternate Process 90">
            <a:extLst>
              <a:ext uri="{FF2B5EF4-FFF2-40B4-BE49-F238E27FC236}">
                <a16:creationId xmlns:a16="http://schemas.microsoft.com/office/drawing/2014/main" id="{4598E8D4-FF25-4CF3-A037-46057F5E76BA}"/>
              </a:ext>
            </a:extLst>
          </p:cNvPr>
          <p:cNvSpPr/>
          <p:nvPr/>
        </p:nvSpPr>
        <p:spPr>
          <a:xfrm>
            <a:off x="4131673" y="1476596"/>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Subreddits</a:t>
            </a:r>
            <a:endParaRPr lang="en-US" sz="2400" dirty="0"/>
          </a:p>
        </p:txBody>
      </p:sp>
      <p:sp>
        <p:nvSpPr>
          <p:cNvPr id="92" name="Flowchart: Alternate Process 91">
            <a:extLst>
              <a:ext uri="{FF2B5EF4-FFF2-40B4-BE49-F238E27FC236}">
                <a16:creationId xmlns:a16="http://schemas.microsoft.com/office/drawing/2014/main" id="{40E3084C-2E95-476D-8F6B-1EB69869DAF9}"/>
              </a:ext>
            </a:extLst>
          </p:cNvPr>
          <p:cNvSpPr/>
          <p:nvPr/>
        </p:nvSpPr>
        <p:spPr>
          <a:xfrm>
            <a:off x="4131673" y="2500704"/>
            <a:ext cx="6981804" cy="758651"/>
          </a:xfrm>
          <a:prstGeom prst="flowChartAlternateProcess">
            <a:avLst/>
          </a:prstGeom>
          <a:ln>
            <a:solidFill>
              <a:schemeClr val="accent6">
                <a:lumMod val="60000"/>
                <a:lumOff val="4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Data Collection</a:t>
            </a:r>
            <a:endParaRPr lang="en-US" sz="2400" dirty="0"/>
          </a:p>
        </p:txBody>
      </p:sp>
      <p:sp>
        <p:nvSpPr>
          <p:cNvPr id="93" name="Flowchart: Alternate Process 92">
            <a:extLst>
              <a:ext uri="{FF2B5EF4-FFF2-40B4-BE49-F238E27FC236}">
                <a16:creationId xmlns:a16="http://schemas.microsoft.com/office/drawing/2014/main" id="{FDF21294-58DE-4825-96C8-6BDE7E35B8D6}"/>
              </a:ext>
            </a:extLst>
          </p:cNvPr>
          <p:cNvSpPr/>
          <p:nvPr/>
        </p:nvSpPr>
        <p:spPr>
          <a:xfrm>
            <a:off x="4131673" y="34729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Interpreting Data</a:t>
            </a:r>
            <a:endParaRPr lang="en-US" sz="2400" dirty="0"/>
          </a:p>
        </p:txBody>
      </p:sp>
      <p:sp>
        <p:nvSpPr>
          <p:cNvPr id="94" name="Flowchart: Alternate Process 93">
            <a:extLst>
              <a:ext uri="{FF2B5EF4-FFF2-40B4-BE49-F238E27FC236}">
                <a16:creationId xmlns:a16="http://schemas.microsoft.com/office/drawing/2014/main" id="{F25F6592-0923-4D9D-8FFB-80F29AE5326F}"/>
              </a:ext>
            </a:extLst>
          </p:cNvPr>
          <p:cNvSpPr/>
          <p:nvPr/>
        </p:nvSpPr>
        <p:spPr>
          <a:xfrm>
            <a:off x="4131673" y="44451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Modeling Techniques</a:t>
            </a:r>
          </a:p>
        </p:txBody>
      </p:sp>
      <p:sp>
        <p:nvSpPr>
          <p:cNvPr id="95" name="Flowchart: Alternate Process 94">
            <a:extLst>
              <a:ext uri="{FF2B5EF4-FFF2-40B4-BE49-F238E27FC236}">
                <a16:creationId xmlns:a16="http://schemas.microsoft.com/office/drawing/2014/main" id="{941E812E-8F25-46C3-BC70-AC21938C1F37}"/>
              </a:ext>
            </a:extLst>
          </p:cNvPr>
          <p:cNvSpPr/>
          <p:nvPr/>
        </p:nvSpPr>
        <p:spPr>
          <a:xfrm>
            <a:off x="4131673" y="547751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 Comparison</a:t>
            </a:r>
          </a:p>
        </p:txBody>
      </p:sp>
      <p:sp>
        <p:nvSpPr>
          <p:cNvPr id="3" name="Arrow: Pentagon 2">
            <a:extLst>
              <a:ext uri="{FF2B5EF4-FFF2-40B4-BE49-F238E27FC236}">
                <a16:creationId xmlns:a16="http://schemas.microsoft.com/office/drawing/2014/main" id="{8102759F-CDDB-4900-9242-BEBB80EFCFD0}"/>
              </a:ext>
            </a:extLst>
          </p:cNvPr>
          <p:cNvSpPr/>
          <p:nvPr/>
        </p:nvSpPr>
        <p:spPr>
          <a:xfrm rot="10800000">
            <a:off x="11113477" y="2633441"/>
            <a:ext cx="1078522" cy="512466"/>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itle 1">
            <a:extLst>
              <a:ext uri="{FF2B5EF4-FFF2-40B4-BE49-F238E27FC236}">
                <a16:creationId xmlns:a16="http://schemas.microsoft.com/office/drawing/2014/main" id="{749B2C34-85A8-4394-B6AC-C6365F22FC08}"/>
              </a:ext>
            </a:extLst>
          </p:cNvPr>
          <p:cNvSpPr txBox="1">
            <a:spLocks/>
          </p:cNvSpPr>
          <p:nvPr/>
        </p:nvSpPr>
        <p:spPr>
          <a:xfrm>
            <a:off x="1140422" y="2787574"/>
            <a:ext cx="2713060" cy="3029344"/>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bg1"/>
                </a:solidFill>
              </a:rPr>
              <a:t> Vectorizers</a:t>
            </a:r>
            <a:br>
              <a:rPr lang="en-US" sz="3200" dirty="0">
                <a:solidFill>
                  <a:schemeClr val="bg1"/>
                </a:solidFill>
              </a:rPr>
            </a:br>
            <a:endParaRPr lang="en-US" sz="3200" dirty="0">
              <a:solidFill>
                <a:schemeClr val="bg1"/>
              </a:solidFill>
            </a:endParaRPr>
          </a:p>
        </p:txBody>
      </p:sp>
      <p:sp>
        <p:nvSpPr>
          <p:cNvPr id="16" name="Title 1">
            <a:extLst>
              <a:ext uri="{FF2B5EF4-FFF2-40B4-BE49-F238E27FC236}">
                <a16:creationId xmlns:a16="http://schemas.microsoft.com/office/drawing/2014/main" id="{8708A042-4F5D-42A9-B2AC-10CF2C02E7D0}"/>
              </a:ext>
            </a:extLst>
          </p:cNvPr>
          <p:cNvSpPr txBox="1">
            <a:spLocks/>
          </p:cNvSpPr>
          <p:nvPr/>
        </p:nvSpPr>
        <p:spPr>
          <a:xfrm>
            <a:off x="1243221" y="3534434"/>
            <a:ext cx="2713060" cy="3029344"/>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bg1"/>
                </a:solidFill>
              </a:rPr>
              <a:t>Stop Words</a:t>
            </a:r>
            <a:br>
              <a:rPr lang="en-US" sz="3200" dirty="0">
                <a:solidFill>
                  <a:schemeClr val="bg1"/>
                </a:solidFill>
              </a:rPr>
            </a:br>
            <a:endParaRPr lang="en-US" sz="3200" dirty="0">
              <a:solidFill>
                <a:schemeClr val="bg1"/>
              </a:solidFill>
            </a:endParaRPr>
          </a:p>
        </p:txBody>
      </p:sp>
    </p:spTree>
    <p:extLst>
      <p:ext uri="{BB962C8B-B14F-4D97-AF65-F5344CB8AC3E}">
        <p14:creationId xmlns:p14="http://schemas.microsoft.com/office/powerpoint/2010/main" val="1520469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500"/>
                                  </p:stCondLst>
                                  <p:childTnLst>
                                    <p:animMotion origin="layout" path="M 8.33333E-7 -0.00486 L 8.33333E-7 0.14259 " pathEditMode="relative" rAng="0" ptsTypes="AA">
                                      <p:cBhvr>
                                        <p:cTn id="6" dur="2000" fill="hold"/>
                                        <p:tgtEl>
                                          <p:spTgt spid="3"/>
                                        </p:tgtEl>
                                        <p:attrNameLst>
                                          <p:attrName>ppt_x</p:attrName>
                                          <p:attrName>ppt_y</p:attrName>
                                        </p:attrNameLst>
                                      </p:cBhvr>
                                      <p:rCtr x="0" y="7361"/>
                                    </p:animMotion>
                                  </p:childTnLst>
                                </p:cTn>
                              </p:par>
                              <p:par>
                                <p:cTn id="7" presetID="7" presetClass="emph" presetSubtype="2" fill="hold" nodeType="withEffect">
                                  <p:stCondLst>
                                    <p:cond delay="500"/>
                                  </p:stCondLst>
                                  <p:childTnLst>
                                    <p:animClr clrSpc="rgb" dir="cw">
                                      <p:cBhvr>
                                        <p:cTn id="8" dur="2000" fill="hold"/>
                                        <p:tgtEl>
                                          <p:spTgt spid="92"/>
                                        </p:tgtEl>
                                        <p:attrNameLst>
                                          <p:attrName>stroke.color</p:attrName>
                                        </p:attrNameLst>
                                      </p:cBhvr>
                                      <p:to>
                                        <a:srgbClr val="CC9900"/>
                                      </p:to>
                                    </p:animClr>
                                    <p:set>
                                      <p:cBhvr>
                                        <p:cTn id="9" dur="2000" fill="hold"/>
                                        <p:tgtEl>
                                          <p:spTgt spid="92"/>
                                        </p:tgtEl>
                                        <p:attrNameLst>
                                          <p:attrName>stroke.on</p:attrName>
                                        </p:attrNameLst>
                                      </p:cBhvr>
                                      <p:to>
                                        <p:strVal val="true"/>
                                      </p:to>
                                    </p:set>
                                  </p:childTnLst>
                                </p:cTn>
                              </p:par>
                              <p:par>
                                <p:cTn id="10" presetID="1" presetClass="emph" presetSubtype="2" fill="hold" nodeType="withEffect">
                                  <p:stCondLst>
                                    <p:cond delay="500"/>
                                  </p:stCondLst>
                                  <p:childTnLst>
                                    <p:animClr clrSpc="rgb" dir="cw">
                                      <p:cBhvr>
                                        <p:cTn id="11" dur="2000" fill="hold"/>
                                        <p:tgtEl>
                                          <p:spTgt spid="92"/>
                                        </p:tgtEl>
                                        <p:attrNameLst>
                                          <p:attrName>fillcolor</p:attrName>
                                        </p:attrNameLst>
                                      </p:cBhvr>
                                      <p:to>
                                        <a:srgbClr val="FFE4B5"/>
                                      </p:to>
                                    </p:animClr>
                                    <p:set>
                                      <p:cBhvr>
                                        <p:cTn id="12" dur="2000" fill="hold"/>
                                        <p:tgtEl>
                                          <p:spTgt spid="92"/>
                                        </p:tgtEl>
                                        <p:attrNameLst>
                                          <p:attrName>fill.type</p:attrName>
                                        </p:attrNameLst>
                                      </p:cBhvr>
                                      <p:to>
                                        <p:strVal val="solid"/>
                                      </p:to>
                                    </p:set>
                                    <p:set>
                                      <p:cBhvr>
                                        <p:cTn id="13" dur="2000" fill="hold"/>
                                        <p:tgtEl>
                                          <p:spTgt spid="92"/>
                                        </p:tgtEl>
                                        <p:attrNameLst>
                                          <p:attrName>fill.on</p:attrName>
                                        </p:attrNameLst>
                                      </p:cBhvr>
                                      <p:to>
                                        <p:strVal val="true"/>
                                      </p:to>
                                    </p:set>
                                  </p:childTnLst>
                                </p:cTn>
                              </p:par>
                              <p:par>
                                <p:cTn id="14" presetID="16" presetClass="entr" presetSubtype="21" fill="hold" grpId="0" nodeType="withEffect">
                                  <p:stCondLst>
                                    <p:cond delay="500"/>
                                  </p:stCondLst>
                                  <p:childTnLst>
                                    <p:set>
                                      <p:cBhvr>
                                        <p:cTn id="15" dur="1" fill="hold">
                                          <p:stCondLst>
                                            <p:cond delay="0"/>
                                          </p:stCondLst>
                                        </p:cTn>
                                        <p:tgtEl>
                                          <p:spTgt spid="14"/>
                                        </p:tgtEl>
                                        <p:attrNameLst>
                                          <p:attrName>style.visibility</p:attrName>
                                        </p:attrNameLst>
                                      </p:cBhvr>
                                      <p:to>
                                        <p:strVal val="visible"/>
                                      </p:to>
                                    </p:set>
                                    <p:animEffect transition="in" filter="barn(inVertical)">
                                      <p:cBhvr>
                                        <p:cTn id="16" dur="500"/>
                                        <p:tgtEl>
                                          <p:spTgt spid="14"/>
                                        </p:tgtEl>
                                      </p:cBhvr>
                                    </p:animEffect>
                                  </p:childTnLst>
                                </p:cTn>
                              </p:par>
                              <p:par>
                                <p:cTn id="17" presetID="7" presetClass="emph" presetSubtype="2" fill="hold" nodeType="withEffect">
                                  <p:stCondLst>
                                    <p:cond delay="500"/>
                                  </p:stCondLst>
                                  <p:childTnLst>
                                    <p:animClr clrSpc="rgb" dir="cw">
                                      <p:cBhvr>
                                        <p:cTn id="18" dur="500" fill="hold"/>
                                        <p:tgtEl>
                                          <p:spTgt spid="93"/>
                                        </p:tgtEl>
                                        <p:attrNameLst>
                                          <p:attrName>stroke.color</p:attrName>
                                        </p:attrNameLst>
                                      </p:cBhvr>
                                      <p:to>
                                        <a:srgbClr val="FE6237"/>
                                      </p:to>
                                    </p:animClr>
                                    <p:set>
                                      <p:cBhvr>
                                        <p:cTn id="19" dur="500" fill="hold"/>
                                        <p:tgtEl>
                                          <p:spTgt spid="93"/>
                                        </p:tgtEl>
                                        <p:attrNameLst>
                                          <p:attrName>stroke.on</p:attrName>
                                        </p:attrNameLst>
                                      </p:cBhvr>
                                      <p:to>
                                        <p:strVal val="true"/>
                                      </p:to>
                                    </p:set>
                                  </p:childTnLst>
                                </p:cTn>
                              </p:par>
                              <p:par>
                                <p:cTn id="20" presetID="16" presetClass="entr" presetSubtype="21" fill="hold" grpId="0" nodeType="withEffect">
                                  <p:stCondLst>
                                    <p:cond delay="50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B5A23F-7276-435D-91DA-09104D7777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35481"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3ECD7F-BF61-4CB1-AA15-464BB771E7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66F1B29-3A08-4DB7-9F92-4C09B3BCF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8229600" cy="6858000"/>
          </a:xfrm>
          <a:prstGeom prst="rect">
            <a:avLst/>
          </a:prstGeom>
          <a:solidFill>
            <a:schemeClr val="bg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44A5AAD1-9616-4E1C-B3AC-E5497A6A3C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972C3C5E-32FF-4AA0-8F0C-572E6F2FFEE3}"/>
              </a:ext>
            </a:extLst>
          </p:cNvPr>
          <p:cNvSpPr>
            <a:spLocks noGrp="1"/>
          </p:cNvSpPr>
          <p:nvPr>
            <p:ph type="title"/>
          </p:nvPr>
        </p:nvSpPr>
        <p:spPr>
          <a:xfrm>
            <a:off x="541867" y="787400"/>
            <a:ext cx="7145866" cy="778933"/>
          </a:xfrm>
        </p:spPr>
        <p:txBody>
          <a:bodyPr anchor="ctr">
            <a:normAutofit/>
          </a:bodyPr>
          <a:lstStyle/>
          <a:p>
            <a:r>
              <a:rPr lang="en-US" sz="3200" dirty="0">
                <a:solidFill>
                  <a:srgbClr val="FEFFFF"/>
                </a:solidFill>
              </a:rPr>
              <a:t>Vectorizers</a:t>
            </a:r>
          </a:p>
        </p:txBody>
      </p:sp>
      <p:grpSp>
        <p:nvGrpSpPr>
          <p:cNvPr id="9" name="Group 8">
            <a:extLst>
              <a:ext uri="{FF2B5EF4-FFF2-40B4-BE49-F238E27FC236}">
                <a16:creationId xmlns:a16="http://schemas.microsoft.com/office/drawing/2014/main" id="{76CF9DDE-AFE9-496E-87E5-5DE03BB16B42}"/>
              </a:ext>
            </a:extLst>
          </p:cNvPr>
          <p:cNvGrpSpPr/>
          <p:nvPr/>
        </p:nvGrpSpPr>
        <p:grpSpPr>
          <a:xfrm>
            <a:off x="56519" y="2611484"/>
            <a:ext cx="8128000" cy="2870461"/>
            <a:chOff x="4194710" y="-7441"/>
            <a:chExt cx="8128000" cy="2870461"/>
          </a:xfrm>
        </p:grpSpPr>
        <p:grpSp>
          <p:nvGrpSpPr>
            <p:cNvPr id="11" name="Group 10">
              <a:extLst>
                <a:ext uri="{FF2B5EF4-FFF2-40B4-BE49-F238E27FC236}">
                  <a16:creationId xmlns:a16="http://schemas.microsoft.com/office/drawing/2014/main" id="{9C0AF319-A6FE-4151-8F25-A86DE1BFB2FE}"/>
                </a:ext>
              </a:extLst>
            </p:cNvPr>
            <p:cNvGrpSpPr/>
            <p:nvPr/>
          </p:nvGrpSpPr>
          <p:grpSpPr>
            <a:xfrm>
              <a:off x="4194710" y="-7441"/>
              <a:ext cx="8128000" cy="2870461"/>
              <a:chOff x="4194710" y="-7441"/>
              <a:chExt cx="8128000" cy="2870461"/>
            </a:xfrm>
          </p:grpSpPr>
          <p:sp>
            <p:nvSpPr>
              <p:cNvPr id="22" name="Block Arc 21">
                <a:extLst>
                  <a:ext uri="{FF2B5EF4-FFF2-40B4-BE49-F238E27FC236}">
                    <a16:creationId xmlns:a16="http://schemas.microsoft.com/office/drawing/2014/main" id="{3758C27A-26C0-461E-850D-66410C0F92A8}"/>
                  </a:ext>
                </a:extLst>
              </p:cNvPr>
              <p:cNvSpPr/>
              <p:nvPr/>
            </p:nvSpPr>
            <p:spPr>
              <a:xfrm rot="5400000">
                <a:off x="4194916" y="25470"/>
                <a:ext cx="2685891" cy="2686304"/>
              </a:xfrm>
              <a:prstGeom prst="blockArc">
                <a:avLst>
                  <a:gd name="adj1" fmla="val 13500000"/>
                  <a:gd name="adj2" fmla="val 18900000"/>
                  <a:gd name="adj3" fmla="val 4960"/>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3" name="Block Arc 22">
                <a:extLst>
                  <a:ext uri="{FF2B5EF4-FFF2-40B4-BE49-F238E27FC236}">
                    <a16:creationId xmlns:a16="http://schemas.microsoft.com/office/drawing/2014/main" id="{8835E68C-A56B-4A69-9D9E-5C0D1AACC348}"/>
                  </a:ext>
                </a:extLst>
              </p:cNvPr>
              <p:cNvSpPr/>
              <p:nvPr/>
            </p:nvSpPr>
            <p:spPr>
              <a:xfrm rot="16200000">
                <a:off x="6959249" y="-7647"/>
                <a:ext cx="2685891" cy="2686304"/>
              </a:xfrm>
              <a:prstGeom prst="blockArc">
                <a:avLst>
                  <a:gd name="adj1" fmla="val 13500000"/>
                  <a:gd name="adj2" fmla="val 18900000"/>
                  <a:gd name="adj3" fmla="val 4960"/>
                </a:avLst>
              </a:prstGeom>
            </p:spPr>
            <p:style>
              <a:lnRef idx="2">
                <a:schemeClr val="lt1">
                  <a:hueOff val="0"/>
                  <a:satOff val="0"/>
                  <a:lumOff val="0"/>
                  <a:alphaOff val="0"/>
                </a:schemeClr>
              </a:lnRef>
              <a:fillRef idx="1">
                <a:schemeClr val="accent2">
                  <a:hueOff val="-477861"/>
                  <a:satOff val="-11515"/>
                  <a:lumOff val="-6928"/>
                  <a:alphaOff val="0"/>
                </a:schemeClr>
              </a:fillRef>
              <a:effectRef idx="0">
                <a:schemeClr val="accent2">
                  <a:hueOff val="-477861"/>
                  <a:satOff val="-11515"/>
                  <a:lumOff val="-6928"/>
                  <a:alphaOff val="0"/>
                </a:schemeClr>
              </a:effectRef>
              <a:fontRef idx="minor">
                <a:schemeClr val="lt1"/>
              </a:fontRef>
            </p:style>
          </p:sp>
          <p:sp>
            <p:nvSpPr>
              <p:cNvPr id="24" name="Freeform: Shape 23">
                <a:extLst>
                  <a:ext uri="{FF2B5EF4-FFF2-40B4-BE49-F238E27FC236}">
                    <a16:creationId xmlns:a16="http://schemas.microsoft.com/office/drawing/2014/main" id="{E355AF8C-4CC9-43FB-986C-0937F6837AA1}"/>
                  </a:ext>
                </a:extLst>
              </p:cNvPr>
              <p:cNvSpPr/>
              <p:nvPr/>
            </p:nvSpPr>
            <p:spPr>
              <a:xfrm>
                <a:off x="7276847" y="2325670"/>
                <a:ext cx="2039315" cy="537350"/>
              </a:xfrm>
              <a:custGeom>
                <a:avLst/>
                <a:gdLst>
                  <a:gd name="connsiteX0" fmla="*/ 0 w 2039315"/>
                  <a:gd name="connsiteY0" fmla="*/ 0 h 537350"/>
                  <a:gd name="connsiteX1" fmla="*/ 2039315 w 2039315"/>
                  <a:gd name="connsiteY1" fmla="*/ 0 h 537350"/>
                  <a:gd name="connsiteX2" fmla="*/ 2039315 w 2039315"/>
                  <a:gd name="connsiteY2" fmla="*/ 537350 h 537350"/>
                  <a:gd name="connsiteX3" fmla="*/ 0 w 2039315"/>
                  <a:gd name="connsiteY3" fmla="*/ 537350 h 537350"/>
                  <a:gd name="connsiteX4" fmla="*/ 0 w 2039315"/>
                  <a:gd name="connsiteY4" fmla="*/ 0 h 537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9315" h="537350">
                    <a:moveTo>
                      <a:pt x="0" y="0"/>
                    </a:moveTo>
                    <a:lnTo>
                      <a:pt x="2039315" y="0"/>
                    </a:lnTo>
                    <a:lnTo>
                      <a:pt x="2039315" y="537350"/>
                    </a:lnTo>
                    <a:lnTo>
                      <a:pt x="0" y="53735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t>Vectorizer</a:t>
                </a:r>
              </a:p>
            </p:txBody>
          </p:sp>
          <p:sp>
            <p:nvSpPr>
              <p:cNvPr id="25" name="Block Arc 24">
                <a:extLst>
                  <a:ext uri="{FF2B5EF4-FFF2-40B4-BE49-F238E27FC236}">
                    <a16:creationId xmlns:a16="http://schemas.microsoft.com/office/drawing/2014/main" id="{7251368F-A0F5-4A94-8AD5-0E64521D0AE3}"/>
                  </a:ext>
                </a:extLst>
              </p:cNvPr>
              <p:cNvSpPr/>
              <p:nvPr/>
            </p:nvSpPr>
            <p:spPr>
              <a:xfrm rot="5400000">
                <a:off x="6873092" y="-7647"/>
                <a:ext cx="2685891" cy="2686304"/>
              </a:xfrm>
              <a:prstGeom prst="blockArc">
                <a:avLst>
                  <a:gd name="adj1" fmla="val 13500000"/>
                  <a:gd name="adj2" fmla="val 18900000"/>
                  <a:gd name="adj3" fmla="val 4960"/>
                </a:avLst>
              </a:prstGeom>
            </p:spPr>
            <p:style>
              <a:lnRef idx="2">
                <a:schemeClr val="lt1">
                  <a:hueOff val="0"/>
                  <a:satOff val="0"/>
                  <a:lumOff val="0"/>
                  <a:alphaOff val="0"/>
                </a:schemeClr>
              </a:lnRef>
              <a:fillRef idx="1">
                <a:schemeClr val="accent2">
                  <a:hueOff val="-955721"/>
                  <a:satOff val="-23029"/>
                  <a:lumOff val="-13857"/>
                  <a:alphaOff val="0"/>
                </a:schemeClr>
              </a:fillRef>
              <a:effectRef idx="0">
                <a:schemeClr val="accent2">
                  <a:hueOff val="-955721"/>
                  <a:satOff val="-23029"/>
                  <a:lumOff val="-13857"/>
                  <a:alphaOff val="0"/>
                </a:schemeClr>
              </a:effectRef>
              <a:fontRef idx="minor">
                <a:schemeClr val="lt1"/>
              </a:fontRef>
            </p:style>
          </p:sp>
          <p:sp>
            <p:nvSpPr>
              <p:cNvPr id="26" name="Block Arc 25">
                <a:extLst>
                  <a:ext uri="{FF2B5EF4-FFF2-40B4-BE49-F238E27FC236}">
                    <a16:creationId xmlns:a16="http://schemas.microsoft.com/office/drawing/2014/main" id="{36CF67F0-667F-4281-8787-3880C9CF91AF}"/>
                  </a:ext>
                </a:extLst>
              </p:cNvPr>
              <p:cNvSpPr/>
              <p:nvPr/>
            </p:nvSpPr>
            <p:spPr>
              <a:xfrm rot="16200000">
                <a:off x="9636612" y="-7647"/>
                <a:ext cx="2685891" cy="2686304"/>
              </a:xfrm>
              <a:prstGeom prst="blockArc">
                <a:avLst>
                  <a:gd name="adj1" fmla="val 13500000"/>
                  <a:gd name="adj2" fmla="val 18900000"/>
                  <a:gd name="adj3" fmla="val 4960"/>
                </a:avLst>
              </a:prstGeom>
            </p:spPr>
            <p:style>
              <a:lnRef idx="2">
                <a:schemeClr val="lt1">
                  <a:hueOff val="0"/>
                  <a:satOff val="0"/>
                  <a:lumOff val="0"/>
                  <a:alphaOff val="0"/>
                </a:schemeClr>
              </a:lnRef>
              <a:fillRef idx="1">
                <a:schemeClr val="accent2">
                  <a:hueOff val="-1433582"/>
                  <a:satOff val="-34544"/>
                  <a:lumOff val="-20785"/>
                  <a:alphaOff val="0"/>
                </a:schemeClr>
              </a:fillRef>
              <a:effectRef idx="0">
                <a:schemeClr val="accent2">
                  <a:hueOff val="-1433582"/>
                  <a:satOff val="-34544"/>
                  <a:lumOff val="-20785"/>
                  <a:alphaOff val="0"/>
                </a:schemeClr>
              </a:effectRef>
              <a:fontRef idx="minor">
                <a:schemeClr val="lt1"/>
              </a:fontRef>
            </p:style>
          </p:sp>
          <p:sp>
            <p:nvSpPr>
              <p:cNvPr id="27" name="Freeform: Shape 26">
                <a:extLst>
                  <a:ext uri="{FF2B5EF4-FFF2-40B4-BE49-F238E27FC236}">
                    <a16:creationId xmlns:a16="http://schemas.microsoft.com/office/drawing/2014/main" id="{F9B0E79D-C550-4979-8CFB-154B3300F6D7}"/>
                  </a:ext>
                </a:extLst>
              </p:cNvPr>
              <p:cNvSpPr/>
              <p:nvPr/>
            </p:nvSpPr>
            <p:spPr>
              <a:xfrm>
                <a:off x="9758326" y="2325670"/>
                <a:ext cx="2039315" cy="537350"/>
              </a:xfrm>
              <a:custGeom>
                <a:avLst/>
                <a:gdLst>
                  <a:gd name="connsiteX0" fmla="*/ 0 w 2039315"/>
                  <a:gd name="connsiteY0" fmla="*/ 0 h 537350"/>
                  <a:gd name="connsiteX1" fmla="*/ 2039315 w 2039315"/>
                  <a:gd name="connsiteY1" fmla="*/ 0 h 537350"/>
                  <a:gd name="connsiteX2" fmla="*/ 2039315 w 2039315"/>
                  <a:gd name="connsiteY2" fmla="*/ 537350 h 537350"/>
                  <a:gd name="connsiteX3" fmla="*/ 0 w 2039315"/>
                  <a:gd name="connsiteY3" fmla="*/ 537350 h 537350"/>
                  <a:gd name="connsiteX4" fmla="*/ 0 w 2039315"/>
                  <a:gd name="connsiteY4" fmla="*/ 0 h 537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9315" h="537350">
                    <a:moveTo>
                      <a:pt x="0" y="0"/>
                    </a:moveTo>
                    <a:lnTo>
                      <a:pt x="2039315" y="0"/>
                    </a:lnTo>
                    <a:lnTo>
                      <a:pt x="2039315" y="537350"/>
                    </a:lnTo>
                    <a:lnTo>
                      <a:pt x="0" y="53735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Numeric Data</a:t>
                </a:r>
              </a:p>
            </p:txBody>
          </p:sp>
          <p:sp>
            <p:nvSpPr>
              <p:cNvPr id="28" name="Freeform: Shape 27">
                <a:extLst>
                  <a:ext uri="{FF2B5EF4-FFF2-40B4-BE49-F238E27FC236}">
                    <a16:creationId xmlns:a16="http://schemas.microsoft.com/office/drawing/2014/main" id="{83A04BD9-820D-4DB6-AEB8-B9BF3EF0E1EC}"/>
                  </a:ext>
                </a:extLst>
              </p:cNvPr>
              <p:cNvSpPr/>
              <p:nvPr/>
            </p:nvSpPr>
            <p:spPr>
              <a:xfrm>
                <a:off x="7327573" y="436045"/>
                <a:ext cx="1885032" cy="1885032"/>
              </a:xfrm>
              <a:custGeom>
                <a:avLst/>
                <a:gdLst>
                  <a:gd name="connsiteX0" fmla="*/ 0 w 1885032"/>
                  <a:gd name="connsiteY0" fmla="*/ 942516 h 1885032"/>
                  <a:gd name="connsiteX1" fmla="*/ 942516 w 1885032"/>
                  <a:gd name="connsiteY1" fmla="*/ 0 h 1885032"/>
                  <a:gd name="connsiteX2" fmla="*/ 1885032 w 1885032"/>
                  <a:gd name="connsiteY2" fmla="*/ 942516 h 1885032"/>
                  <a:gd name="connsiteX3" fmla="*/ 942516 w 1885032"/>
                  <a:gd name="connsiteY3" fmla="*/ 1885032 h 1885032"/>
                  <a:gd name="connsiteX4" fmla="*/ 0 w 1885032"/>
                  <a:gd name="connsiteY4" fmla="*/ 942516 h 1885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5032" h="1885032">
                    <a:moveTo>
                      <a:pt x="0" y="942516"/>
                    </a:moveTo>
                    <a:cubicBezTo>
                      <a:pt x="0" y="421979"/>
                      <a:pt x="421979" y="0"/>
                      <a:pt x="942516" y="0"/>
                    </a:cubicBezTo>
                    <a:cubicBezTo>
                      <a:pt x="1463053" y="0"/>
                      <a:pt x="1885032" y="421979"/>
                      <a:pt x="1885032" y="942516"/>
                    </a:cubicBezTo>
                    <a:cubicBezTo>
                      <a:pt x="1885032" y="1463053"/>
                      <a:pt x="1463053" y="1885032"/>
                      <a:pt x="942516" y="1885032"/>
                    </a:cubicBezTo>
                    <a:cubicBezTo>
                      <a:pt x="421979" y="1885032"/>
                      <a:pt x="0" y="1463053"/>
                      <a:pt x="0" y="942516"/>
                    </a:cubicBezTo>
                    <a:close/>
                  </a:path>
                </a:pathLst>
              </a:custGeom>
              <a:solidFill>
                <a:schemeClr val="tx2">
                  <a:lumMod val="20000"/>
                  <a:lumOff val="80000"/>
                </a:schemeClr>
              </a:solidFill>
            </p:spPr>
            <p:style>
              <a:lnRef idx="1">
                <a:schemeClr val="dk1"/>
              </a:lnRef>
              <a:fillRef idx="2">
                <a:schemeClr val="dk1"/>
              </a:fillRef>
              <a:effectRef idx="1">
                <a:schemeClr val="dk1"/>
              </a:effectRef>
              <a:fontRef idx="minor">
                <a:schemeClr val="dk1"/>
              </a:fontRef>
            </p:style>
            <p:txBody>
              <a:bodyPr spcFirstLastPara="0" vert="horz" wrap="square" lIns="377006" tIns="188504" rIns="377007" bIns="188503" numCol="1" spcCol="1270" anchor="ctr" anchorCtr="0">
                <a:noAutofit/>
              </a:bodyPr>
              <a:lstStyle/>
              <a:p>
                <a:pPr marL="0" lvl="0" indent="0" algn="ctr" defTabSz="933450">
                  <a:lnSpc>
                    <a:spcPct val="90000"/>
                  </a:lnSpc>
                  <a:spcBef>
                    <a:spcPct val="0"/>
                  </a:spcBef>
                  <a:spcAft>
                    <a:spcPct val="35000"/>
                  </a:spcAft>
                  <a:buNone/>
                </a:pPr>
                <a:endParaRPr lang="en-US" sz="2100" kern="1200" dirty="0"/>
              </a:p>
            </p:txBody>
          </p:sp>
          <p:sp>
            <p:nvSpPr>
              <p:cNvPr id="29" name="Freeform: Shape 28">
                <a:extLst>
                  <a:ext uri="{FF2B5EF4-FFF2-40B4-BE49-F238E27FC236}">
                    <a16:creationId xmlns:a16="http://schemas.microsoft.com/office/drawing/2014/main" id="{27D77BE5-213C-403D-8EE6-ED6E08BA3794}"/>
                  </a:ext>
                </a:extLst>
              </p:cNvPr>
              <p:cNvSpPr/>
              <p:nvPr/>
            </p:nvSpPr>
            <p:spPr>
              <a:xfrm>
                <a:off x="5110727" y="472546"/>
                <a:ext cx="773688" cy="773706"/>
              </a:xfrm>
              <a:custGeom>
                <a:avLst/>
                <a:gdLst>
                  <a:gd name="connsiteX0" fmla="*/ 0 w 773688"/>
                  <a:gd name="connsiteY0" fmla="*/ 386853 h 773706"/>
                  <a:gd name="connsiteX1" fmla="*/ 386844 w 773688"/>
                  <a:gd name="connsiteY1" fmla="*/ 0 h 773706"/>
                  <a:gd name="connsiteX2" fmla="*/ 773688 w 773688"/>
                  <a:gd name="connsiteY2" fmla="*/ 386853 h 773706"/>
                  <a:gd name="connsiteX3" fmla="*/ 386844 w 773688"/>
                  <a:gd name="connsiteY3" fmla="*/ 773706 h 773706"/>
                  <a:gd name="connsiteX4" fmla="*/ 0 w 773688"/>
                  <a:gd name="connsiteY4" fmla="*/ 386853 h 773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688" h="773706">
                    <a:moveTo>
                      <a:pt x="0" y="386853"/>
                    </a:moveTo>
                    <a:cubicBezTo>
                      <a:pt x="0" y="173200"/>
                      <a:pt x="173196" y="0"/>
                      <a:pt x="386844" y="0"/>
                    </a:cubicBezTo>
                    <a:cubicBezTo>
                      <a:pt x="600492" y="0"/>
                      <a:pt x="773688" y="173200"/>
                      <a:pt x="773688" y="386853"/>
                    </a:cubicBezTo>
                    <a:cubicBezTo>
                      <a:pt x="773688" y="600506"/>
                      <a:pt x="600492" y="773706"/>
                      <a:pt x="386844" y="773706"/>
                    </a:cubicBezTo>
                    <a:cubicBezTo>
                      <a:pt x="173196" y="773706"/>
                      <a:pt x="0" y="600506"/>
                      <a:pt x="0" y="386853"/>
                    </a:cubicBezTo>
                    <a:close/>
                  </a:path>
                </a:pathLst>
              </a:custGeom>
            </p:spPr>
            <p:style>
              <a:lnRef idx="2">
                <a:schemeClr val="lt1">
                  <a:hueOff val="0"/>
                  <a:satOff val="0"/>
                  <a:lumOff val="0"/>
                  <a:alphaOff val="0"/>
                </a:schemeClr>
              </a:lnRef>
              <a:fillRef idx="1">
                <a:schemeClr val="accent2">
                  <a:alpha val="50000"/>
                  <a:hueOff val="-238930"/>
                  <a:satOff val="-5757"/>
                  <a:lumOff val="-3464"/>
                  <a:alphaOff val="0"/>
                </a:schemeClr>
              </a:fillRef>
              <a:effectRef idx="0">
                <a:schemeClr val="accent2">
                  <a:alpha val="50000"/>
                  <a:hueOff val="-238930"/>
                  <a:satOff val="-5757"/>
                  <a:lumOff val="-3464"/>
                  <a:alphaOff val="0"/>
                </a:schemeClr>
              </a:effectRef>
              <a:fontRef idx="minor">
                <a:schemeClr val="tx1"/>
              </a:fontRef>
            </p:style>
            <p:txBody>
              <a:bodyPr spcFirstLastPara="0" vert="horz" wrap="square" lIns="162834" tIns="162837" rIns="162834" bIns="162837" numCol="1" spcCol="1270" anchor="ctr" anchorCtr="0">
                <a:noAutofit/>
              </a:bodyPr>
              <a:lstStyle/>
              <a:p>
                <a:pPr marL="0" lvl="0" indent="0" algn="ctr" defTabSz="577850">
                  <a:lnSpc>
                    <a:spcPct val="90000"/>
                  </a:lnSpc>
                  <a:spcBef>
                    <a:spcPct val="0"/>
                  </a:spcBef>
                  <a:spcAft>
                    <a:spcPct val="35000"/>
                  </a:spcAft>
                  <a:buNone/>
                </a:pPr>
                <a:endParaRPr lang="en-US" sz="1300" kern="1200" dirty="0"/>
              </a:p>
            </p:txBody>
          </p:sp>
          <p:sp>
            <p:nvSpPr>
              <p:cNvPr id="30" name="Oval 29">
                <a:extLst>
                  <a:ext uri="{FF2B5EF4-FFF2-40B4-BE49-F238E27FC236}">
                    <a16:creationId xmlns:a16="http://schemas.microsoft.com/office/drawing/2014/main" id="{62C371E5-4D20-4A96-BD1C-EE0894F003A7}"/>
                  </a:ext>
                </a:extLst>
              </p:cNvPr>
              <p:cNvSpPr/>
              <p:nvPr/>
            </p:nvSpPr>
            <p:spPr>
              <a:xfrm>
                <a:off x="4714271" y="1101517"/>
                <a:ext cx="505834" cy="505632"/>
              </a:xfrm>
              <a:prstGeom prst="ellipse">
                <a:avLst/>
              </a:prstGeom>
            </p:spPr>
            <p:style>
              <a:lnRef idx="2">
                <a:schemeClr val="lt1">
                  <a:hueOff val="0"/>
                  <a:satOff val="0"/>
                  <a:lumOff val="0"/>
                  <a:alphaOff val="0"/>
                </a:schemeClr>
              </a:lnRef>
              <a:fillRef idx="1">
                <a:schemeClr val="accent2">
                  <a:alpha val="50000"/>
                  <a:hueOff val="-477861"/>
                  <a:satOff val="-11515"/>
                  <a:lumOff val="-6928"/>
                  <a:alphaOff val="0"/>
                </a:schemeClr>
              </a:fillRef>
              <a:effectRef idx="0">
                <a:schemeClr val="accent2">
                  <a:alpha val="50000"/>
                  <a:hueOff val="-477861"/>
                  <a:satOff val="-11515"/>
                  <a:lumOff val="-6928"/>
                  <a:alphaOff val="0"/>
                </a:schemeClr>
              </a:effectRef>
              <a:fontRef idx="minor">
                <a:schemeClr val="tx1"/>
              </a:fontRef>
            </p:style>
          </p:sp>
          <p:sp>
            <p:nvSpPr>
              <p:cNvPr id="31" name="Oval 30">
                <a:extLst>
                  <a:ext uri="{FF2B5EF4-FFF2-40B4-BE49-F238E27FC236}">
                    <a16:creationId xmlns:a16="http://schemas.microsoft.com/office/drawing/2014/main" id="{E6FC2F1D-C7A4-4340-840A-507066F78257}"/>
                  </a:ext>
                </a:extLst>
              </p:cNvPr>
              <p:cNvSpPr/>
              <p:nvPr/>
            </p:nvSpPr>
            <p:spPr>
              <a:xfrm>
                <a:off x="5936491" y="544865"/>
                <a:ext cx="356130" cy="355898"/>
              </a:xfrm>
              <a:prstGeom prst="ellipse">
                <a:avLst/>
              </a:prstGeom>
            </p:spPr>
            <p:style>
              <a:lnRef idx="2">
                <a:schemeClr val="lt1">
                  <a:hueOff val="0"/>
                  <a:satOff val="0"/>
                  <a:lumOff val="0"/>
                  <a:alphaOff val="0"/>
                </a:schemeClr>
              </a:lnRef>
              <a:fillRef idx="1">
                <a:schemeClr val="accent2">
                  <a:alpha val="50000"/>
                  <a:hueOff val="-716791"/>
                  <a:satOff val="-17272"/>
                  <a:lumOff val="-10393"/>
                  <a:alphaOff val="0"/>
                </a:schemeClr>
              </a:fillRef>
              <a:effectRef idx="0">
                <a:schemeClr val="accent2">
                  <a:alpha val="50000"/>
                  <a:hueOff val="-716791"/>
                  <a:satOff val="-17272"/>
                  <a:lumOff val="-10393"/>
                  <a:alphaOff val="0"/>
                </a:schemeClr>
              </a:effectRef>
              <a:fontRef idx="minor">
                <a:schemeClr val="tx1"/>
              </a:fontRef>
            </p:style>
          </p:sp>
          <p:sp>
            <p:nvSpPr>
              <p:cNvPr id="32" name="Freeform: Shape 31">
                <a:extLst>
                  <a:ext uri="{FF2B5EF4-FFF2-40B4-BE49-F238E27FC236}">
                    <a16:creationId xmlns:a16="http://schemas.microsoft.com/office/drawing/2014/main" id="{9ECBDC5F-F92A-4977-B103-9F21982A0D1C}"/>
                  </a:ext>
                </a:extLst>
              </p:cNvPr>
              <p:cNvSpPr/>
              <p:nvPr/>
            </p:nvSpPr>
            <p:spPr>
              <a:xfrm>
                <a:off x="6063846" y="1103487"/>
                <a:ext cx="528441" cy="528453"/>
              </a:xfrm>
              <a:custGeom>
                <a:avLst/>
                <a:gdLst>
                  <a:gd name="connsiteX0" fmla="*/ 0 w 528441"/>
                  <a:gd name="connsiteY0" fmla="*/ 264227 h 528453"/>
                  <a:gd name="connsiteX1" fmla="*/ 264221 w 528441"/>
                  <a:gd name="connsiteY1" fmla="*/ 0 h 528453"/>
                  <a:gd name="connsiteX2" fmla="*/ 528442 w 528441"/>
                  <a:gd name="connsiteY2" fmla="*/ 264227 h 528453"/>
                  <a:gd name="connsiteX3" fmla="*/ 264221 w 528441"/>
                  <a:gd name="connsiteY3" fmla="*/ 528454 h 528453"/>
                  <a:gd name="connsiteX4" fmla="*/ 0 w 528441"/>
                  <a:gd name="connsiteY4" fmla="*/ 264227 h 52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441" h="528453">
                    <a:moveTo>
                      <a:pt x="0" y="264227"/>
                    </a:moveTo>
                    <a:cubicBezTo>
                      <a:pt x="0" y="118298"/>
                      <a:pt x="118296" y="0"/>
                      <a:pt x="264221" y="0"/>
                    </a:cubicBezTo>
                    <a:cubicBezTo>
                      <a:pt x="410146" y="0"/>
                      <a:pt x="528442" y="118298"/>
                      <a:pt x="528442" y="264227"/>
                    </a:cubicBezTo>
                    <a:cubicBezTo>
                      <a:pt x="528442" y="410156"/>
                      <a:pt x="410146" y="528454"/>
                      <a:pt x="264221" y="528454"/>
                    </a:cubicBezTo>
                    <a:cubicBezTo>
                      <a:pt x="118296" y="528454"/>
                      <a:pt x="0" y="410156"/>
                      <a:pt x="0" y="264227"/>
                    </a:cubicBezTo>
                    <a:close/>
                  </a:path>
                </a:pathLst>
              </a:custGeom>
            </p:spPr>
            <p:style>
              <a:lnRef idx="2">
                <a:schemeClr val="lt1">
                  <a:hueOff val="0"/>
                  <a:satOff val="0"/>
                  <a:lumOff val="0"/>
                  <a:alphaOff val="0"/>
                </a:schemeClr>
              </a:lnRef>
              <a:fillRef idx="1">
                <a:schemeClr val="accent2">
                  <a:alpha val="50000"/>
                  <a:hueOff val="-955721"/>
                  <a:satOff val="-23029"/>
                  <a:lumOff val="-13857"/>
                  <a:alphaOff val="0"/>
                </a:schemeClr>
              </a:fillRef>
              <a:effectRef idx="0">
                <a:schemeClr val="accent2">
                  <a:alpha val="50000"/>
                  <a:hueOff val="-955721"/>
                  <a:satOff val="-23029"/>
                  <a:lumOff val="-13857"/>
                  <a:alphaOff val="0"/>
                </a:schemeClr>
              </a:effectRef>
              <a:fontRef idx="minor">
                <a:schemeClr val="tx1"/>
              </a:fontRef>
            </p:style>
            <p:txBody>
              <a:bodyPr spcFirstLastPara="0" vert="horz" wrap="square" lIns="111678" tIns="111680" rIns="111678" bIns="111680" numCol="1" spcCol="1270" anchor="ctr" anchorCtr="0">
                <a:noAutofit/>
              </a:bodyPr>
              <a:lstStyle/>
              <a:p>
                <a:pPr marL="0" lvl="0" indent="0" algn="ctr" defTabSz="400050">
                  <a:lnSpc>
                    <a:spcPct val="90000"/>
                  </a:lnSpc>
                  <a:spcBef>
                    <a:spcPct val="0"/>
                  </a:spcBef>
                  <a:spcAft>
                    <a:spcPct val="35000"/>
                  </a:spcAft>
                  <a:buNone/>
                </a:pPr>
                <a:endParaRPr lang="en-US" sz="900" kern="1200"/>
              </a:p>
            </p:txBody>
          </p:sp>
          <p:sp>
            <p:nvSpPr>
              <p:cNvPr id="33" name="Oval 32">
                <a:extLst>
                  <a:ext uri="{FF2B5EF4-FFF2-40B4-BE49-F238E27FC236}">
                    <a16:creationId xmlns:a16="http://schemas.microsoft.com/office/drawing/2014/main" id="{19F1FF8B-DB29-4AEF-9770-77222864B512}"/>
                  </a:ext>
                </a:extLst>
              </p:cNvPr>
              <p:cNvSpPr/>
              <p:nvPr/>
            </p:nvSpPr>
            <p:spPr>
              <a:xfrm>
                <a:off x="5965998" y="1819774"/>
                <a:ext cx="294323" cy="294130"/>
              </a:xfrm>
              <a:prstGeom prst="ellipse">
                <a:avLst/>
              </a:prstGeom>
            </p:spPr>
            <p:style>
              <a:lnRef idx="2">
                <a:schemeClr val="lt1">
                  <a:hueOff val="0"/>
                  <a:satOff val="0"/>
                  <a:lumOff val="0"/>
                  <a:alphaOff val="0"/>
                </a:schemeClr>
              </a:lnRef>
              <a:fillRef idx="1">
                <a:schemeClr val="accent2">
                  <a:alpha val="50000"/>
                  <a:hueOff val="-1194652"/>
                  <a:satOff val="-28787"/>
                  <a:lumOff val="-17321"/>
                  <a:alphaOff val="0"/>
                </a:schemeClr>
              </a:fillRef>
              <a:effectRef idx="0">
                <a:schemeClr val="accent2">
                  <a:alpha val="50000"/>
                  <a:hueOff val="-1194652"/>
                  <a:satOff val="-28787"/>
                  <a:lumOff val="-17321"/>
                  <a:alphaOff val="0"/>
                </a:schemeClr>
              </a:effectRef>
              <a:fontRef idx="minor">
                <a:schemeClr val="tx1"/>
              </a:fontRef>
            </p:style>
          </p:sp>
          <p:sp>
            <p:nvSpPr>
              <p:cNvPr id="34" name="Freeform: Shape 33">
                <a:extLst>
                  <a:ext uri="{FF2B5EF4-FFF2-40B4-BE49-F238E27FC236}">
                    <a16:creationId xmlns:a16="http://schemas.microsoft.com/office/drawing/2014/main" id="{51EE8649-9485-40AE-844D-DDE700A816E3}"/>
                  </a:ext>
                </a:extLst>
              </p:cNvPr>
              <p:cNvSpPr/>
              <p:nvPr/>
            </p:nvSpPr>
            <p:spPr>
              <a:xfrm>
                <a:off x="5193032" y="1534353"/>
                <a:ext cx="639409" cy="639424"/>
              </a:xfrm>
              <a:custGeom>
                <a:avLst/>
                <a:gdLst>
                  <a:gd name="connsiteX0" fmla="*/ 0 w 639409"/>
                  <a:gd name="connsiteY0" fmla="*/ 319712 h 639424"/>
                  <a:gd name="connsiteX1" fmla="*/ 319705 w 639409"/>
                  <a:gd name="connsiteY1" fmla="*/ 0 h 639424"/>
                  <a:gd name="connsiteX2" fmla="*/ 639410 w 639409"/>
                  <a:gd name="connsiteY2" fmla="*/ 319712 h 639424"/>
                  <a:gd name="connsiteX3" fmla="*/ 319705 w 639409"/>
                  <a:gd name="connsiteY3" fmla="*/ 639424 h 639424"/>
                  <a:gd name="connsiteX4" fmla="*/ 0 w 639409"/>
                  <a:gd name="connsiteY4" fmla="*/ 319712 h 639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409" h="639424">
                    <a:moveTo>
                      <a:pt x="0" y="319712"/>
                    </a:moveTo>
                    <a:cubicBezTo>
                      <a:pt x="0" y="143140"/>
                      <a:pt x="143137" y="0"/>
                      <a:pt x="319705" y="0"/>
                    </a:cubicBezTo>
                    <a:cubicBezTo>
                      <a:pt x="496273" y="0"/>
                      <a:pt x="639410" y="143140"/>
                      <a:pt x="639410" y="319712"/>
                    </a:cubicBezTo>
                    <a:cubicBezTo>
                      <a:pt x="639410" y="496284"/>
                      <a:pt x="496273" y="639424"/>
                      <a:pt x="319705" y="639424"/>
                    </a:cubicBezTo>
                    <a:cubicBezTo>
                      <a:pt x="143137" y="639424"/>
                      <a:pt x="0" y="496284"/>
                      <a:pt x="0" y="319712"/>
                    </a:cubicBezTo>
                    <a:close/>
                  </a:path>
                </a:pathLst>
              </a:custGeom>
            </p:spPr>
            <p:style>
              <a:lnRef idx="2">
                <a:schemeClr val="lt1">
                  <a:hueOff val="0"/>
                  <a:satOff val="0"/>
                  <a:lumOff val="0"/>
                  <a:alphaOff val="0"/>
                </a:schemeClr>
              </a:lnRef>
              <a:fillRef idx="1">
                <a:schemeClr val="accent2">
                  <a:alpha val="50000"/>
                  <a:hueOff val="-1433582"/>
                  <a:satOff val="-34544"/>
                  <a:lumOff val="-20785"/>
                  <a:alphaOff val="0"/>
                </a:schemeClr>
              </a:fillRef>
              <a:effectRef idx="0">
                <a:schemeClr val="accent2">
                  <a:alpha val="50000"/>
                  <a:hueOff val="-1433582"/>
                  <a:satOff val="-34544"/>
                  <a:lumOff val="-20785"/>
                  <a:alphaOff val="0"/>
                </a:schemeClr>
              </a:effectRef>
              <a:fontRef idx="minor">
                <a:schemeClr val="tx1"/>
              </a:fontRef>
            </p:style>
            <p:txBody>
              <a:bodyPr spcFirstLastPara="0" vert="horz" wrap="square" lIns="135549" tIns="135551" rIns="135549" bIns="135551"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35" name="Freeform: Shape 34">
                <a:extLst>
                  <a:ext uri="{FF2B5EF4-FFF2-40B4-BE49-F238E27FC236}">
                    <a16:creationId xmlns:a16="http://schemas.microsoft.com/office/drawing/2014/main" id="{A09F8481-BC2C-47DC-A5B5-2C110B98DC9E}"/>
                  </a:ext>
                </a:extLst>
              </p:cNvPr>
              <p:cNvSpPr/>
              <p:nvPr/>
            </p:nvSpPr>
            <p:spPr>
              <a:xfrm>
                <a:off x="4699458" y="2325670"/>
                <a:ext cx="2039315" cy="537350"/>
              </a:xfrm>
              <a:custGeom>
                <a:avLst/>
                <a:gdLst>
                  <a:gd name="connsiteX0" fmla="*/ 0 w 2039315"/>
                  <a:gd name="connsiteY0" fmla="*/ 0 h 537350"/>
                  <a:gd name="connsiteX1" fmla="*/ 2039315 w 2039315"/>
                  <a:gd name="connsiteY1" fmla="*/ 0 h 537350"/>
                  <a:gd name="connsiteX2" fmla="*/ 2039315 w 2039315"/>
                  <a:gd name="connsiteY2" fmla="*/ 537350 h 537350"/>
                  <a:gd name="connsiteX3" fmla="*/ 0 w 2039315"/>
                  <a:gd name="connsiteY3" fmla="*/ 537350 h 537350"/>
                  <a:gd name="connsiteX4" fmla="*/ 0 w 2039315"/>
                  <a:gd name="connsiteY4" fmla="*/ 0 h 537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9315" h="537350">
                    <a:moveTo>
                      <a:pt x="0" y="0"/>
                    </a:moveTo>
                    <a:lnTo>
                      <a:pt x="2039315" y="0"/>
                    </a:lnTo>
                    <a:lnTo>
                      <a:pt x="2039315" y="537350"/>
                    </a:lnTo>
                    <a:lnTo>
                      <a:pt x="0" y="53735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Text Posts</a:t>
                </a:r>
              </a:p>
            </p:txBody>
          </p:sp>
        </p:grpSp>
        <p:grpSp>
          <p:nvGrpSpPr>
            <p:cNvPr id="13" name="Group 12">
              <a:extLst>
                <a:ext uri="{FF2B5EF4-FFF2-40B4-BE49-F238E27FC236}">
                  <a16:creationId xmlns:a16="http://schemas.microsoft.com/office/drawing/2014/main" id="{DA5949D5-DF8D-4EFD-9545-04B109ABE59B}"/>
                </a:ext>
              </a:extLst>
            </p:cNvPr>
            <p:cNvGrpSpPr/>
            <p:nvPr/>
          </p:nvGrpSpPr>
          <p:grpSpPr>
            <a:xfrm>
              <a:off x="9980128" y="457760"/>
              <a:ext cx="1878016" cy="1701231"/>
              <a:chOff x="9980128" y="457760"/>
              <a:chExt cx="1878016" cy="1701231"/>
            </a:xfrm>
          </p:grpSpPr>
          <p:sp>
            <p:nvSpPr>
              <p:cNvPr id="15" name="Freeform: Shape 14">
                <a:extLst>
                  <a:ext uri="{FF2B5EF4-FFF2-40B4-BE49-F238E27FC236}">
                    <a16:creationId xmlns:a16="http://schemas.microsoft.com/office/drawing/2014/main" id="{CC25F657-754C-4D7F-9AB6-4AB121DE313D}"/>
                  </a:ext>
                </a:extLst>
              </p:cNvPr>
              <p:cNvSpPr/>
              <p:nvPr/>
            </p:nvSpPr>
            <p:spPr>
              <a:xfrm>
                <a:off x="10376584" y="457760"/>
                <a:ext cx="773688" cy="773706"/>
              </a:xfrm>
              <a:custGeom>
                <a:avLst/>
                <a:gdLst>
                  <a:gd name="connsiteX0" fmla="*/ 0 w 773688"/>
                  <a:gd name="connsiteY0" fmla="*/ 386853 h 773706"/>
                  <a:gd name="connsiteX1" fmla="*/ 386844 w 773688"/>
                  <a:gd name="connsiteY1" fmla="*/ 0 h 773706"/>
                  <a:gd name="connsiteX2" fmla="*/ 773688 w 773688"/>
                  <a:gd name="connsiteY2" fmla="*/ 386853 h 773706"/>
                  <a:gd name="connsiteX3" fmla="*/ 386844 w 773688"/>
                  <a:gd name="connsiteY3" fmla="*/ 773706 h 773706"/>
                  <a:gd name="connsiteX4" fmla="*/ 0 w 773688"/>
                  <a:gd name="connsiteY4" fmla="*/ 386853 h 773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688" h="773706">
                    <a:moveTo>
                      <a:pt x="0" y="386853"/>
                    </a:moveTo>
                    <a:cubicBezTo>
                      <a:pt x="0" y="173200"/>
                      <a:pt x="173196" y="0"/>
                      <a:pt x="386844" y="0"/>
                    </a:cubicBezTo>
                    <a:cubicBezTo>
                      <a:pt x="600492" y="0"/>
                      <a:pt x="773688" y="173200"/>
                      <a:pt x="773688" y="386853"/>
                    </a:cubicBezTo>
                    <a:cubicBezTo>
                      <a:pt x="773688" y="600506"/>
                      <a:pt x="600492" y="773706"/>
                      <a:pt x="386844" y="773706"/>
                    </a:cubicBezTo>
                    <a:cubicBezTo>
                      <a:pt x="173196" y="773706"/>
                      <a:pt x="0" y="600506"/>
                      <a:pt x="0" y="386853"/>
                    </a:cubicBezTo>
                    <a:close/>
                  </a:path>
                </a:pathLst>
              </a:custGeom>
            </p:spPr>
            <p:style>
              <a:lnRef idx="3">
                <a:schemeClr val="lt1"/>
              </a:lnRef>
              <a:fillRef idx="1">
                <a:schemeClr val="accent5"/>
              </a:fillRef>
              <a:effectRef idx="1">
                <a:schemeClr val="accent5"/>
              </a:effectRef>
              <a:fontRef idx="minor">
                <a:schemeClr val="lt1"/>
              </a:fontRef>
            </p:style>
            <p:txBody>
              <a:bodyPr spcFirstLastPara="0" vert="horz" wrap="square" lIns="162834" tIns="162837" rIns="162834" bIns="162837" numCol="1" spcCol="1270" anchor="ctr" anchorCtr="0">
                <a:noAutofit/>
              </a:bodyPr>
              <a:lstStyle/>
              <a:p>
                <a:pPr marL="0" lvl="0" indent="0" algn="ctr" defTabSz="577850">
                  <a:lnSpc>
                    <a:spcPct val="90000"/>
                  </a:lnSpc>
                  <a:spcBef>
                    <a:spcPct val="0"/>
                  </a:spcBef>
                  <a:spcAft>
                    <a:spcPct val="35000"/>
                  </a:spcAft>
                  <a:buNone/>
                </a:pPr>
                <a:endParaRPr lang="en-US" sz="1300" kern="1200" dirty="0"/>
              </a:p>
            </p:txBody>
          </p:sp>
          <p:sp>
            <p:nvSpPr>
              <p:cNvPr id="17" name="Oval 16">
                <a:extLst>
                  <a:ext uri="{FF2B5EF4-FFF2-40B4-BE49-F238E27FC236}">
                    <a16:creationId xmlns:a16="http://schemas.microsoft.com/office/drawing/2014/main" id="{748AD037-1D63-4AB0-9F8C-1C97FAE89DB2}"/>
                  </a:ext>
                </a:extLst>
              </p:cNvPr>
              <p:cNvSpPr/>
              <p:nvPr/>
            </p:nvSpPr>
            <p:spPr>
              <a:xfrm>
                <a:off x="9980128" y="1086731"/>
                <a:ext cx="505834" cy="505632"/>
              </a:xfrm>
              <a:prstGeom prst="ellipse">
                <a:avLst/>
              </a:prstGeom>
            </p:spPr>
            <p:style>
              <a:lnRef idx="3">
                <a:schemeClr val="lt1"/>
              </a:lnRef>
              <a:fillRef idx="1">
                <a:schemeClr val="accent5"/>
              </a:fillRef>
              <a:effectRef idx="1">
                <a:schemeClr val="accent5"/>
              </a:effectRef>
              <a:fontRef idx="minor">
                <a:schemeClr val="lt1"/>
              </a:fontRef>
            </p:style>
          </p:sp>
          <p:sp>
            <p:nvSpPr>
              <p:cNvPr id="18" name="Oval 17">
                <a:extLst>
                  <a:ext uri="{FF2B5EF4-FFF2-40B4-BE49-F238E27FC236}">
                    <a16:creationId xmlns:a16="http://schemas.microsoft.com/office/drawing/2014/main" id="{10FD81AC-FF10-49F3-A9D4-5B0BE9DCBF6C}"/>
                  </a:ext>
                </a:extLst>
              </p:cNvPr>
              <p:cNvSpPr/>
              <p:nvPr/>
            </p:nvSpPr>
            <p:spPr>
              <a:xfrm>
                <a:off x="11202348" y="530079"/>
                <a:ext cx="356130" cy="355898"/>
              </a:xfrm>
              <a:prstGeom prst="ellipse">
                <a:avLst/>
              </a:prstGeom>
            </p:spPr>
            <p:style>
              <a:lnRef idx="3">
                <a:schemeClr val="lt1"/>
              </a:lnRef>
              <a:fillRef idx="1">
                <a:schemeClr val="accent4"/>
              </a:fillRef>
              <a:effectRef idx="1">
                <a:schemeClr val="accent4"/>
              </a:effectRef>
              <a:fontRef idx="minor">
                <a:schemeClr val="lt1"/>
              </a:fontRef>
            </p:style>
          </p:sp>
          <p:sp>
            <p:nvSpPr>
              <p:cNvPr id="19" name="Freeform: Shape 18">
                <a:extLst>
                  <a:ext uri="{FF2B5EF4-FFF2-40B4-BE49-F238E27FC236}">
                    <a16:creationId xmlns:a16="http://schemas.microsoft.com/office/drawing/2014/main" id="{41E1AA6F-8CB4-43EE-BA19-75317ADFDB32}"/>
                  </a:ext>
                </a:extLst>
              </p:cNvPr>
              <p:cNvSpPr/>
              <p:nvPr/>
            </p:nvSpPr>
            <p:spPr>
              <a:xfrm>
                <a:off x="11329703" y="1088701"/>
                <a:ext cx="528441" cy="528453"/>
              </a:xfrm>
              <a:custGeom>
                <a:avLst/>
                <a:gdLst>
                  <a:gd name="connsiteX0" fmla="*/ 0 w 528441"/>
                  <a:gd name="connsiteY0" fmla="*/ 264227 h 528453"/>
                  <a:gd name="connsiteX1" fmla="*/ 264221 w 528441"/>
                  <a:gd name="connsiteY1" fmla="*/ 0 h 528453"/>
                  <a:gd name="connsiteX2" fmla="*/ 528442 w 528441"/>
                  <a:gd name="connsiteY2" fmla="*/ 264227 h 528453"/>
                  <a:gd name="connsiteX3" fmla="*/ 264221 w 528441"/>
                  <a:gd name="connsiteY3" fmla="*/ 528454 h 528453"/>
                  <a:gd name="connsiteX4" fmla="*/ 0 w 528441"/>
                  <a:gd name="connsiteY4" fmla="*/ 264227 h 52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441" h="528453">
                    <a:moveTo>
                      <a:pt x="0" y="264227"/>
                    </a:moveTo>
                    <a:cubicBezTo>
                      <a:pt x="0" y="118298"/>
                      <a:pt x="118296" y="0"/>
                      <a:pt x="264221" y="0"/>
                    </a:cubicBezTo>
                    <a:cubicBezTo>
                      <a:pt x="410146" y="0"/>
                      <a:pt x="528442" y="118298"/>
                      <a:pt x="528442" y="264227"/>
                    </a:cubicBezTo>
                    <a:cubicBezTo>
                      <a:pt x="528442" y="410156"/>
                      <a:pt x="410146" y="528454"/>
                      <a:pt x="264221" y="528454"/>
                    </a:cubicBezTo>
                    <a:cubicBezTo>
                      <a:pt x="118296" y="528454"/>
                      <a:pt x="0" y="410156"/>
                      <a:pt x="0" y="264227"/>
                    </a:cubicBezTo>
                    <a:close/>
                  </a:path>
                </a:pathLst>
              </a:custGeom>
            </p:spPr>
            <p:style>
              <a:lnRef idx="3">
                <a:schemeClr val="lt1"/>
              </a:lnRef>
              <a:fillRef idx="1">
                <a:schemeClr val="accent4"/>
              </a:fillRef>
              <a:effectRef idx="1">
                <a:schemeClr val="accent4"/>
              </a:effectRef>
              <a:fontRef idx="minor">
                <a:schemeClr val="lt1"/>
              </a:fontRef>
            </p:style>
            <p:txBody>
              <a:bodyPr spcFirstLastPara="0" vert="horz" wrap="square" lIns="111678" tIns="111680" rIns="111678" bIns="111680" numCol="1" spcCol="1270" anchor="ctr" anchorCtr="0">
                <a:noAutofit/>
              </a:bodyPr>
              <a:lstStyle/>
              <a:p>
                <a:pPr marL="0" lvl="0" indent="0" algn="ctr" defTabSz="400050">
                  <a:lnSpc>
                    <a:spcPct val="90000"/>
                  </a:lnSpc>
                  <a:spcBef>
                    <a:spcPct val="0"/>
                  </a:spcBef>
                  <a:spcAft>
                    <a:spcPct val="35000"/>
                  </a:spcAft>
                  <a:buNone/>
                </a:pPr>
                <a:endParaRPr lang="en-US" sz="900" kern="1200"/>
              </a:p>
            </p:txBody>
          </p:sp>
          <p:sp>
            <p:nvSpPr>
              <p:cNvPr id="20" name="Oval 19">
                <a:extLst>
                  <a:ext uri="{FF2B5EF4-FFF2-40B4-BE49-F238E27FC236}">
                    <a16:creationId xmlns:a16="http://schemas.microsoft.com/office/drawing/2014/main" id="{585709DD-493C-410F-87C3-19600DC3B921}"/>
                  </a:ext>
                </a:extLst>
              </p:cNvPr>
              <p:cNvSpPr/>
              <p:nvPr/>
            </p:nvSpPr>
            <p:spPr>
              <a:xfrm>
                <a:off x="11231855" y="1804988"/>
                <a:ext cx="294323" cy="294130"/>
              </a:xfrm>
              <a:prstGeom prst="ellipse">
                <a:avLst/>
              </a:prstGeom>
            </p:spPr>
            <p:style>
              <a:lnRef idx="3">
                <a:schemeClr val="lt1"/>
              </a:lnRef>
              <a:fillRef idx="1">
                <a:schemeClr val="accent6"/>
              </a:fillRef>
              <a:effectRef idx="1">
                <a:schemeClr val="accent6"/>
              </a:effectRef>
              <a:fontRef idx="minor">
                <a:schemeClr val="lt1"/>
              </a:fontRef>
            </p:style>
          </p:sp>
          <p:sp>
            <p:nvSpPr>
              <p:cNvPr id="21" name="Freeform: Shape 20">
                <a:extLst>
                  <a:ext uri="{FF2B5EF4-FFF2-40B4-BE49-F238E27FC236}">
                    <a16:creationId xmlns:a16="http://schemas.microsoft.com/office/drawing/2014/main" id="{41BF6EC4-4A9B-4DB9-871F-26CB7FDD21ED}"/>
                  </a:ext>
                </a:extLst>
              </p:cNvPr>
              <p:cNvSpPr/>
              <p:nvPr/>
            </p:nvSpPr>
            <p:spPr>
              <a:xfrm>
                <a:off x="10458889" y="1519567"/>
                <a:ext cx="639409" cy="639424"/>
              </a:xfrm>
              <a:custGeom>
                <a:avLst/>
                <a:gdLst>
                  <a:gd name="connsiteX0" fmla="*/ 0 w 639409"/>
                  <a:gd name="connsiteY0" fmla="*/ 319712 h 639424"/>
                  <a:gd name="connsiteX1" fmla="*/ 319705 w 639409"/>
                  <a:gd name="connsiteY1" fmla="*/ 0 h 639424"/>
                  <a:gd name="connsiteX2" fmla="*/ 639410 w 639409"/>
                  <a:gd name="connsiteY2" fmla="*/ 319712 h 639424"/>
                  <a:gd name="connsiteX3" fmla="*/ 319705 w 639409"/>
                  <a:gd name="connsiteY3" fmla="*/ 639424 h 639424"/>
                  <a:gd name="connsiteX4" fmla="*/ 0 w 639409"/>
                  <a:gd name="connsiteY4" fmla="*/ 319712 h 639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409" h="639424">
                    <a:moveTo>
                      <a:pt x="0" y="319712"/>
                    </a:moveTo>
                    <a:cubicBezTo>
                      <a:pt x="0" y="143140"/>
                      <a:pt x="143137" y="0"/>
                      <a:pt x="319705" y="0"/>
                    </a:cubicBezTo>
                    <a:cubicBezTo>
                      <a:pt x="496273" y="0"/>
                      <a:pt x="639410" y="143140"/>
                      <a:pt x="639410" y="319712"/>
                    </a:cubicBezTo>
                    <a:cubicBezTo>
                      <a:pt x="639410" y="496284"/>
                      <a:pt x="496273" y="639424"/>
                      <a:pt x="319705" y="639424"/>
                    </a:cubicBezTo>
                    <a:cubicBezTo>
                      <a:pt x="143137" y="639424"/>
                      <a:pt x="0" y="496284"/>
                      <a:pt x="0" y="319712"/>
                    </a:cubicBezTo>
                    <a:close/>
                  </a:path>
                </a:pathLst>
              </a:custGeom>
            </p:spPr>
            <p:style>
              <a:lnRef idx="3">
                <a:schemeClr val="lt1"/>
              </a:lnRef>
              <a:fillRef idx="1">
                <a:schemeClr val="accent6"/>
              </a:fillRef>
              <a:effectRef idx="1">
                <a:schemeClr val="accent6"/>
              </a:effectRef>
              <a:fontRef idx="minor">
                <a:schemeClr val="lt1"/>
              </a:fontRef>
            </p:style>
            <p:txBody>
              <a:bodyPr spcFirstLastPara="0" vert="horz" wrap="square" lIns="135549" tIns="135551" rIns="135549" bIns="135551"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grpSp>
      <p:sp>
        <p:nvSpPr>
          <p:cNvPr id="5" name="TextBox 4">
            <a:extLst>
              <a:ext uri="{FF2B5EF4-FFF2-40B4-BE49-F238E27FC236}">
                <a16:creationId xmlns:a16="http://schemas.microsoft.com/office/drawing/2014/main" id="{76794E23-E135-43C4-ABD8-4E14A0B506F8}"/>
              </a:ext>
            </a:extLst>
          </p:cNvPr>
          <p:cNvSpPr txBox="1"/>
          <p:nvPr/>
        </p:nvSpPr>
        <p:spPr>
          <a:xfrm>
            <a:off x="9103912" y="196355"/>
            <a:ext cx="2951180" cy="3046988"/>
          </a:xfrm>
          <a:prstGeom prst="rect">
            <a:avLst/>
          </a:prstGeom>
          <a:noFill/>
        </p:spPr>
        <p:txBody>
          <a:bodyPr wrap="square" rtlCol="0">
            <a:spAutoFit/>
          </a:bodyPr>
          <a:lstStyle/>
          <a:p>
            <a:pPr fontAlgn="base"/>
            <a:r>
              <a:rPr lang="en-US" sz="1600" dirty="0">
                <a:solidFill>
                  <a:schemeClr val="bg1"/>
                </a:solidFill>
              </a:rPr>
              <a:t>Lorem ipsum dolor sit </a:t>
            </a:r>
            <a:r>
              <a:rPr lang="en-US" sz="1600" dirty="0" err="1">
                <a:solidFill>
                  <a:schemeClr val="bg1"/>
                </a:solidFill>
              </a:rPr>
              <a:t>amet</a:t>
            </a:r>
            <a:r>
              <a:rPr lang="en-US" sz="1600" dirty="0">
                <a:solidFill>
                  <a:schemeClr val="bg1"/>
                </a:solidFill>
              </a:rPr>
              <a:t>, </a:t>
            </a:r>
            <a:r>
              <a:rPr lang="en-US" sz="1600" dirty="0" err="1">
                <a:solidFill>
                  <a:schemeClr val="bg1"/>
                </a:solidFill>
              </a:rPr>
              <a:t>ius</a:t>
            </a:r>
            <a:r>
              <a:rPr lang="en-US" sz="1600" dirty="0">
                <a:solidFill>
                  <a:schemeClr val="bg1"/>
                </a:solidFill>
              </a:rPr>
              <a:t> </a:t>
            </a:r>
            <a:r>
              <a:rPr lang="en-US" sz="1600" dirty="0" err="1">
                <a:solidFill>
                  <a:schemeClr val="bg1"/>
                </a:solidFill>
              </a:rPr>
              <a:t>omnis</a:t>
            </a:r>
            <a:r>
              <a:rPr lang="en-US" sz="1600" dirty="0">
                <a:solidFill>
                  <a:schemeClr val="bg1"/>
                </a:solidFill>
              </a:rPr>
              <a:t> </a:t>
            </a:r>
            <a:r>
              <a:rPr lang="en-US" sz="1600" dirty="0" err="1">
                <a:solidFill>
                  <a:schemeClr val="bg1"/>
                </a:solidFill>
              </a:rPr>
              <a:t>idque</a:t>
            </a:r>
            <a:r>
              <a:rPr lang="en-US" sz="1600" dirty="0">
                <a:solidFill>
                  <a:schemeClr val="bg1"/>
                </a:solidFill>
              </a:rPr>
              <a:t> </a:t>
            </a:r>
            <a:r>
              <a:rPr lang="en-US" sz="1600" dirty="0" err="1">
                <a:solidFill>
                  <a:schemeClr val="bg1"/>
                </a:solidFill>
              </a:rPr>
              <a:t>munere</a:t>
            </a:r>
            <a:r>
              <a:rPr lang="en-US" sz="1600" dirty="0">
                <a:solidFill>
                  <a:schemeClr val="bg1"/>
                </a:solidFill>
              </a:rPr>
              <a:t> </a:t>
            </a:r>
            <a:r>
              <a:rPr lang="en-US" sz="1600" dirty="0" err="1">
                <a:solidFill>
                  <a:schemeClr val="bg1"/>
                </a:solidFill>
              </a:rPr>
              <a:t>te</a:t>
            </a:r>
            <a:r>
              <a:rPr lang="en-US" sz="1600" dirty="0">
                <a:solidFill>
                  <a:schemeClr val="bg1"/>
                </a:solidFill>
              </a:rPr>
              <a:t>, cum an </a:t>
            </a:r>
            <a:r>
              <a:rPr lang="en-US" sz="1600" dirty="0" err="1">
                <a:solidFill>
                  <a:schemeClr val="bg1"/>
                </a:solidFill>
              </a:rPr>
              <a:t>erant</a:t>
            </a:r>
            <a:r>
              <a:rPr lang="en-US" sz="1600" dirty="0">
                <a:solidFill>
                  <a:schemeClr val="bg1"/>
                </a:solidFill>
              </a:rPr>
              <a:t> </a:t>
            </a:r>
            <a:r>
              <a:rPr lang="en-US" sz="1600" dirty="0" err="1">
                <a:solidFill>
                  <a:schemeClr val="bg1"/>
                </a:solidFill>
              </a:rPr>
              <a:t>ludus</a:t>
            </a:r>
            <a:r>
              <a:rPr lang="en-US" sz="1600" dirty="0">
                <a:solidFill>
                  <a:schemeClr val="bg1"/>
                </a:solidFill>
              </a:rPr>
              <a:t>. </a:t>
            </a:r>
            <a:r>
              <a:rPr lang="en-US" sz="1600" dirty="0" err="1">
                <a:solidFill>
                  <a:schemeClr val="bg1"/>
                </a:solidFill>
              </a:rPr>
              <a:t>Quodsi</a:t>
            </a:r>
            <a:r>
              <a:rPr lang="en-US" sz="1600" dirty="0">
                <a:solidFill>
                  <a:schemeClr val="bg1"/>
                </a:solidFill>
              </a:rPr>
              <a:t> </a:t>
            </a:r>
            <a:r>
              <a:rPr lang="en-US" sz="1600" dirty="0" err="1">
                <a:solidFill>
                  <a:schemeClr val="bg1"/>
                </a:solidFill>
              </a:rPr>
              <a:t>habemus</a:t>
            </a:r>
            <a:r>
              <a:rPr lang="en-US" sz="1600" dirty="0">
                <a:solidFill>
                  <a:schemeClr val="bg1"/>
                </a:solidFill>
              </a:rPr>
              <a:t> </a:t>
            </a:r>
            <a:r>
              <a:rPr lang="en-US" sz="1600" dirty="0" err="1">
                <a:solidFill>
                  <a:schemeClr val="bg1"/>
                </a:solidFill>
              </a:rPr>
              <a:t>euripidis</a:t>
            </a:r>
            <a:r>
              <a:rPr lang="en-US" sz="1600" dirty="0">
                <a:solidFill>
                  <a:schemeClr val="bg1"/>
                </a:solidFill>
              </a:rPr>
              <a:t> in est. Eu </a:t>
            </a:r>
            <a:r>
              <a:rPr lang="en-US" sz="1600" dirty="0" err="1">
                <a:solidFill>
                  <a:schemeClr val="bg1"/>
                </a:solidFill>
              </a:rPr>
              <a:t>vix</a:t>
            </a:r>
            <a:r>
              <a:rPr lang="en-US" sz="1600" dirty="0">
                <a:solidFill>
                  <a:schemeClr val="bg1"/>
                </a:solidFill>
              </a:rPr>
              <a:t> </a:t>
            </a:r>
            <a:r>
              <a:rPr lang="en-US" sz="1600" dirty="0" err="1">
                <a:solidFill>
                  <a:schemeClr val="bg1"/>
                </a:solidFill>
              </a:rPr>
              <a:t>elitr</a:t>
            </a:r>
            <a:r>
              <a:rPr lang="en-US" sz="1600" dirty="0">
                <a:solidFill>
                  <a:schemeClr val="bg1"/>
                </a:solidFill>
              </a:rPr>
              <a:t> </a:t>
            </a:r>
            <a:r>
              <a:rPr lang="en-US" sz="1600" dirty="0" err="1">
                <a:solidFill>
                  <a:schemeClr val="bg1"/>
                </a:solidFill>
              </a:rPr>
              <a:t>albucius</a:t>
            </a:r>
            <a:r>
              <a:rPr lang="en-US" sz="1600" dirty="0">
                <a:solidFill>
                  <a:schemeClr val="bg1"/>
                </a:solidFill>
              </a:rPr>
              <a:t> </a:t>
            </a:r>
            <a:r>
              <a:rPr lang="en-US" sz="1600" dirty="0" err="1">
                <a:solidFill>
                  <a:schemeClr val="bg1"/>
                </a:solidFill>
              </a:rPr>
              <a:t>reprehendunt</a:t>
            </a:r>
            <a:r>
              <a:rPr lang="en-US" sz="1600" dirty="0">
                <a:solidFill>
                  <a:schemeClr val="bg1"/>
                </a:solidFill>
              </a:rPr>
              <a:t>, </a:t>
            </a:r>
            <a:r>
              <a:rPr lang="en-US" sz="1600" dirty="0" err="1">
                <a:solidFill>
                  <a:schemeClr val="bg1"/>
                </a:solidFill>
              </a:rPr>
              <a:t>natum</a:t>
            </a:r>
            <a:r>
              <a:rPr lang="en-US" sz="1600" dirty="0">
                <a:solidFill>
                  <a:schemeClr val="bg1"/>
                </a:solidFill>
              </a:rPr>
              <a:t> </a:t>
            </a:r>
            <a:r>
              <a:rPr lang="en-US" sz="1600" dirty="0" err="1">
                <a:solidFill>
                  <a:schemeClr val="bg1"/>
                </a:solidFill>
              </a:rPr>
              <a:t>expetenda</a:t>
            </a:r>
            <a:r>
              <a:rPr lang="en-US" sz="1600" dirty="0">
                <a:solidFill>
                  <a:schemeClr val="bg1"/>
                </a:solidFill>
              </a:rPr>
              <a:t> </a:t>
            </a:r>
            <a:r>
              <a:rPr lang="en-US" sz="1600" dirty="0" err="1">
                <a:solidFill>
                  <a:schemeClr val="bg1"/>
                </a:solidFill>
              </a:rPr>
              <a:t>nec</a:t>
            </a:r>
            <a:r>
              <a:rPr lang="en-US" sz="1600" dirty="0">
                <a:solidFill>
                  <a:schemeClr val="bg1"/>
                </a:solidFill>
              </a:rPr>
              <a:t> in, </a:t>
            </a:r>
            <a:r>
              <a:rPr lang="en-US" sz="1600" dirty="0" err="1">
                <a:solidFill>
                  <a:schemeClr val="bg1"/>
                </a:solidFill>
              </a:rPr>
              <a:t>recusabo</a:t>
            </a:r>
            <a:r>
              <a:rPr lang="en-US" sz="1600" dirty="0">
                <a:solidFill>
                  <a:schemeClr val="bg1"/>
                </a:solidFill>
              </a:rPr>
              <a:t> </a:t>
            </a:r>
            <a:r>
              <a:rPr lang="en-US" sz="1600" dirty="0" err="1">
                <a:solidFill>
                  <a:schemeClr val="bg1"/>
                </a:solidFill>
              </a:rPr>
              <a:t>consequat</a:t>
            </a:r>
            <a:r>
              <a:rPr lang="en-US" sz="1600" dirty="0">
                <a:solidFill>
                  <a:schemeClr val="bg1"/>
                </a:solidFill>
              </a:rPr>
              <a:t> </a:t>
            </a:r>
            <a:r>
              <a:rPr lang="en-US" sz="1600" dirty="0" err="1">
                <a:solidFill>
                  <a:schemeClr val="bg1"/>
                </a:solidFill>
              </a:rPr>
              <a:t>ut</a:t>
            </a:r>
            <a:r>
              <a:rPr lang="en-US" sz="1600" dirty="0">
                <a:solidFill>
                  <a:schemeClr val="bg1"/>
                </a:solidFill>
              </a:rPr>
              <a:t> his. Qui </a:t>
            </a:r>
            <a:r>
              <a:rPr lang="en-US" sz="1600" dirty="0" err="1">
                <a:solidFill>
                  <a:schemeClr val="bg1"/>
                </a:solidFill>
              </a:rPr>
              <a:t>postea</a:t>
            </a:r>
            <a:r>
              <a:rPr lang="en-US" sz="1600" dirty="0">
                <a:solidFill>
                  <a:schemeClr val="bg1"/>
                </a:solidFill>
              </a:rPr>
              <a:t> </a:t>
            </a:r>
            <a:r>
              <a:rPr lang="en-US" sz="1600" dirty="0" err="1">
                <a:solidFill>
                  <a:schemeClr val="bg1"/>
                </a:solidFill>
              </a:rPr>
              <a:t>splendide</a:t>
            </a:r>
            <a:r>
              <a:rPr lang="en-US" sz="1600" dirty="0">
                <a:solidFill>
                  <a:schemeClr val="bg1"/>
                </a:solidFill>
              </a:rPr>
              <a:t> </a:t>
            </a:r>
            <a:r>
              <a:rPr lang="en-US" sz="1600" dirty="0" err="1">
                <a:solidFill>
                  <a:schemeClr val="bg1"/>
                </a:solidFill>
              </a:rPr>
              <a:t>te</a:t>
            </a:r>
            <a:r>
              <a:rPr lang="en-US" sz="1600" dirty="0">
                <a:solidFill>
                  <a:schemeClr val="bg1"/>
                </a:solidFill>
              </a:rPr>
              <a:t>, </a:t>
            </a:r>
            <a:r>
              <a:rPr lang="en-US" sz="1600" dirty="0" err="1">
                <a:solidFill>
                  <a:schemeClr val="bg1"/>
                </a:solidFill>
              </a:rPr>
              <a:t>quidam</a:t>
            </a:r>
            <a:r>
              <a:rPr lang="en-US" sz="1600" dirty="0">
                <a:solidFill>
                  <a:schemeClr val="bg1"/>
                </a:solidFill>
              </a:rPr>
              <a:t> </a:t>
            </a:r>
            <a:r>
              <a:rPr lang="en-US" sz="1600" dirty="0" err="1">
                <a:solidFill>
                  <a:schemeClr val="bg1"/>
                </a:solidFill>
              </a:rPr>
              <a:t>inermis</a:t>
            </a:r>
            <a:r>
              <a:rPr lang="en-US" sz="1600" dirty="0">
                <a:solidFill>
                  <a:schemeClr val="bg1"/>
                </a:solidFill>
              </a:rPr>
              <a:t> </a:t>
            </a:r>
            <a:r>
              <a:rPr lang="en-US" sz="1600" dirty="0" err="1">
                <a:solidFill>
                  <a:schemeClr val="bg1"/>
                </a:solidFill>
              </a:rPr>
              <a:t>scripserit</a:t>
            </a:r>
            <a:r>
              <a:rPr lang="en-US" sz="1600" dirty="0">
                <a:solidFill>
                  <a:schemeClr val="bg1"/>
                </a:solidFill>
              </a:rPr>
              <a:t> cu vel, quo </a:t>
            </a:r>
            <a:r>
              <a:rPr lang="en-US" sz="1600" dirty="0" err="1">
                <a:solidFill>
                  <a:schemeClr val="bg1"/>
                </a:solidFill>
              </a:rPr>
              <a:t>ut</a:t>
            </a:r>
            <a:r>
              <a:rPr lang="en-US" sz="1600" dirty="0">
                <a:solidFill>
                  <a:schemeClr val="bg1"/>
                </a:solidFill>
              </a:rPr>
              <a:t> </a:t>
            </a:r>
            <a:r>
              <a:rPr lang="en-US" sz="1600" dirty="0" err="1">
                <a:solidFill>
                  <a:schemeClr val="bg1"/>
                </a:solidFill>
              </a:rPr>
              <a:t>omnesque</a:t>
            </a:r>
            <a:r>
              <a:rPr lang="en-US" sz="1600" dirty="0">
                <a:solidFill>
                  <a:schemeClr val="bg1"/>
                </a:solidFill>
              </a:rPr>
              <a:t> </a:t>
            </a:r>
            <a:r>
              <a:rPr lang="en-US" sz="1600" dirty="0" err="1">
                <a:solidFill>
                  <a:schemeClr val="bg1"/>
                </a:solidFill>
              </a:rPr>
              <a:t>definiebas</a:t>
            </a:r>
            <a:r>
              <a:rPr lang="en-US" sz="1600" dirty="0">
                <a:solidFill>
                  <a:schemeClr val="bg1"/>
                </a:solidFill>
              </a:rPr>
              <a:t>.</a:t>
            </a:r>
          </a:p>
        </p:txBody>
      </p:sp>
      <p:grpSp>
        <p:nvGrpSpPr>
          <p:cNvPr id="8" name="Group 7">
            <a:extLst>
              <a:ext uri="{FF2B5EF4-FFF2-40B4-BE49-F238E27FC236}">
                <a16:creationId xmlns:a16="http://schemas.microsoft.com/office/drawing/2014/main" id="{7AA4B424-600B-4815-9D91-5CBD5C9A9D43}"/>
              </a:ext>
            </a:extLst>
          </p:cNvPr>
          <p:cNvGrpSpPr/>
          <p:nvPr/>
        </p:nvGrpSpPr>
        <p:grpSpPr>
          <a:xfrm>
            <a:off x="8749161" y="3243343"/>
            <a:ext cx="3119462" cy="3402868"/>
            <a:chOff x="8749161" y="3243343"/>
            <a:chExt cx="3119462" cy="3402868"/>
          </a:xfrm>
        </p:grpSpPr>
        <p:sp>
          <p:nvSpPr>
            <p:cNvPr id="6" name="Arrow: Right 5">
              <a:extLst>
                <a:ext uri="{FF2B5EF4-FFF2-40B4-BE49-F238E27FC236}">
                  <a16:creationId xmlns:a16="http://schemas.microsoft.com/office/drawing/2014/main" id="{BA75E134-9353-4D45-B85D-01987671F1A6}"/>
                </a:ext>
              </a:extLst>
            </p:cNvPr>
            <p:cNvSpPr/>
            <p:nvPr/>
          </p:nvSpPr>
          <p:spPr>
            <a:xfrm rot="5400000">
              <a:off x="9869435" y="3130378"/>
              <a:ext cx="793820" cy="10197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img">
              <a:extLst>
                <a:ext uri="{FF2B5EF4-FFF2-40B4-BE49-F238E27FC236}">
                  <a16:creationId xmlns:a16="http://schemas.microsoft.com/office/drawing/2014/main" id="{C3D61AEA-19ED-44CB-B75A-36060E4442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250" t="7870" r="14445" b="12816"/>
            <a:stretch/>
          </p:blipFill>
          <p:spPr bwMode="auto">
            <a:xfrm>
              <a:off x="8749161" y="4153278"/>
              <a:ext cx="3119462" cy="249293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6011180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up)">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166BF9EE-F7AC-4FA5-AC7E-001B3A642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51" name="Freeform 11">
              <a:extLst>
                <a:ext uri="{FF2B5EF4-FFF2-40B4-BE49-F238E27FC236}">
                  <a16:creationId xmlns:a16="http://schemas.microsoft.com/office/drawing/2014/main" id="{3B48D182-44E3-4D8B-ACEF-F1A900BE4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52" name="Freeform 12">
              <a:extLst>
                <a:ext uri="{FF2B5EF4-FFF2-40B4-BE49-F238E27FC236}">
                  <a16:creationId xmlns:a16="http://schemas.microsoft.com/office/drawing/2014/main" id="{355A535A-A489-477F-A314-593AA8CAF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53" name="Freeform 13">
              <a:extLst>
                <a:ext uri="{FF2B5EF4-FFF2-40B4-BE49-F238E27FC236}">
                  <a16:creationId xmlns:a16="http://schemas.microsoft.com/office/drawing/2014/main" id="{954C2D4C-FD83-4EF4-9312-04442ABD6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54" name="Freeform 14">
              <a:extLst>
                <a:ext uri="{FF2B5EF4-FFF2-40B4-BE49-F238E27FC236}">
                  <a16:creationId xmlns:a16="http://schemas.microsoft.com/office/drawing/2014/main" id="{C20701C2-CD9A-4698-BC97-E1085820C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55" name="Freeform 15">
              <a:extLst>
                <a:ext uri="{FF2B5EF4-FFF2-40B4-BE49-F238E27FC236}">
                  <a16:creationId xmlns:a16="http://schemas.microsoft.com/office/drawing/2014/main" id="{62575C35-466F-42AE-87A1-D691849AB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56" name="Freeform 16">
              <a:extLst>
                <a:ext uri="{FF2B5EF4-FFF2-40B4-BE49-F238E27FC236}">
                  <a16:creationId xmlns:a16="http://schemas.microsoft.com/office/drawing/2014/main" id="{58236F37-6119-45AC-80A0-CD2C311B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57" name="Freeform 17">
              <a:extLst>
                <a:ext uri="{FF2B5EF4-FFF2-40B4-BE49-F238E27FC236}">
                  <a16:creationId xmlns:a16="http://schemas.microsoft.com/office/drawing/2014/main" id="{F3FDD799-39FE-4D6F-9A64-2F472B215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58" name="Freeform 18">
              <a:extLst>
                <a:ext uri="{FF2B5EF4-FFF2-40B4-BE49-F238E27FC236}">
                  <a16:creationId xmlns:a16="http://schemas.microsoft.com/office/drawing/2014/main" id="{9820D241-1D49-442C-A95A-00BC1BF9E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59" name="Freeform 19">
              <a:extLst>
                <a:ext uri="{FF2B5EF4-FFF2-40B4-BE49-F238E27FC236}">
                  <a16:creationId xmlns:a16="http://schemas.microsoft.com/office/drawing/2014/main" id="{EBC2197C-B383-4866-8ABD-74222400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60" name="Freeform 20">
              <a:extLst>
                <a:ext uri="{FF2B5EF4-FFF2-40B4-BE49-F238E27FC236}">
                  <a16:creationId xmlns:a16="http://schemas.microsoft.com/office/drawing/2014/main" id="{404B06AA-FC93-4471-9DE4-56A401E70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61" name="Freeform 21">
              <a:extLst>
                <a:ext uri="{FF2B5EF4-FFF2-40B4-BE49-F238E27FC236}">
                  <a16:creationId xmlns:a16="http://schemas.microsoft.com/office/drawing/2014/main" id="{E580600C-013F-4FAF-8FB7-4CC0FA80A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62" name="Freeform 22">
              <a:extLst>
                <a:ext uri="{FF2B5EF4-FFF2-40B4-BE49-F238E27FC236}">
                  <a16:creationId xmlns:a16="http://schemas.microsoft.com/office/drawing/2014/main" id="{9BFCF199-64B2-4AEE-88C4-E954ABF36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64" name="Group 63">
            <a:extLst>
              <a:ext uri="{FF2B5EF4-FFF2-40B4-BE49-F238E27FC236}">
                <a16:creationId xmlns:a16="http://schemas.microsoft.com/office/drawing/2014/main" id="{E312DBA5-56D8-42B2-BA94-28168C2A67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65" name="Freeform 27">
              <a:extLst>
                <a:ext uri="{FF2B5EF4-FFF2-40B4-BE49-F238E27FC236}">
                  <a16:creationId xmlns:a16="http://schemas.microsoft.com/office/drawing/2014/main" id="{7AD46C74-3117-46B0-B267-0F61B57CA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66" name="Freeform 28">
              <a:extLst>
                <a:ext uri="{FF2B5EF4-FFF2-40B4-BE49-F238E27FC236}">
                  <a16:creationId xmlns:a16="http://schemas.microsoft.com/office/drawing/2014/main" id="{8C13B810-9664-45D8-8510-D6ED0ADD7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67" name="Freeform 29">
              <a:extLst>
                <a:ext uri="{FF2B5EF4-FFF2-40B4-BE49-F238E27FC236}">
                  <a16:creationId xmlns:a16="http://schemas.microsoft.com/office/drawing/2014/main" id="{10306E52-A922-4458-BCCE-C3C840CC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68" name="Freeform 30">
              <a:extLst>
                <a:ext uri="{FF2B5EF4-FFF2-40B4-BE49-F238E27FC236}">
                  <a16:creationId xmlns:a16="http://schemas.microsoft.com/office/drawing/2014/main" id="{CB578819-B7E7-4250-932F-52AE2A2A9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69" name="Freeform 31">
              <a:extLst>
                <a:ext uri="{FF2B5EF4-FFF2-40B4-BE49-F238E27FC236}">
                  <a16:creationId xmlns:a16="http://schemas.microsoft.com/office/drawing/2014/main" id="{454B9C91-B623-424A-B16E-F764F189D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70" name="Freeform 32">
              <a:extLst>
                <a:ext uri="{FF2B5EF4-FFF2-40B4-BE49-F238E27FC236}">
                  <a16:creationId xmlns:a16="http://schemas.microsoft.com/office/drawing/2014/main" id="{EFD03C4A-8484-41E6-B458-032F1DCA7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71" name="Freeform 33">
              <a:extLst>
                <a:ext uri="{FF2B5EF4-FFF2-40B4-BE49-F238E27FC236}">
                  <a16:creationId xmlns:a16="http://schemas.microsoft.com/office/drawing/2014/main" id="{DDC2F3C3-1D4E-4913-9C5C-F9A65B47E5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72" name="Freeform 34">
              <a:extLst>
                <a:ext uri="{FF2B5EF4-FFF2-40B4-BE49-F238E27FC236}">
                  <a16:creationId xmlns:a16="http://schemas.microsoft.com/office/drawing/2014/main" id="{1E15BCA2-2420-4C53-ADE9-40FBAC2384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73" name="Freeform 35">
              <a:extLst>
                <a:ext uri="{FF2B5EF4-FFF2-40B4-BE49-F238E27FC236}">
                  <a16:creationId xmlns:a16="http://schemas.microsoft.com/office/drawing/2014/main" id="{73D5FBF4-7129-4C51-B603-E3BC33419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74" name="Freeform 36">
              <a:extLst>
                <a:ext uri="{FF2B5EF4-FFF2-40B4-BE49-F238E27FC236}">
                  <a16:creationId xmlns:a16="http://schemas.microsoft.com/office/drawing/2014/main" id="{0165B164-CE2A-494C-88FC-507232B37C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75" name="Freeform 37">
              <a:extLst>
                <a:ext uri="{FF2B5EF4-FFF2-40B4-BE49-F238E27FC236}">
                  <a16:creationId xmlns:a16="http://schemas.microsoft.com/office/drawing/2014/main" id="{87F127E5-B10B-4D18-BCF0-E7C3C7F40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76" name="Freeform 38">
              <a:extLst>
                <a:ext uri="{FF2B5EF4-FFF2-40B4-BE49-F238E27FC236}">
                  <a16:creationId xmlns:a16="http://schemas.microsoft.com/office/drawing/2014/main" id="{FC692D59-F28D-4E42-B435-225F2C6CF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8" name="Rectangle 77">
            <a:extLst>
              <a:ext uri="{FF2B5EF4-FFF2-40B4-BE49-F238E27FC236}">
                <a16:creationId xmlns:a16="http://schemas.microsoft.com/office/drawing/2014/main" id="{1996130F-9AB5-4DE9-8574-3AF891C5C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80" name="Freeform 6">
            <a:extLst>
              <a:ext uri="{FF2B5EF4-FFF2-40B4-BE49-F238E27FC236}">
                <a16:creationId xmlns:a16="http://schemas.microsoft.com/office/drawing/2014/main" id="{3623DEAC-F39C-45D6-86DC-1033F64295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82" name="Rectangle 81">
            <a:extLst>
              <a:ext uri="{FF2B5EF4-FFF2-40B4-BE49-F238E27FC236}">
                <a16:creationId xmlns:a16="http://schemas.microsoft.com/office/drawing/2014/main" id="{22589B50-D615-4630-B6F7-29E99FF2C4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B87A83DF-4E7A-4A81-867E-10E29C4BD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 y="0"/>
            <a:ext cx="6111243" cy="6858000"/>
          </a:xfrm>
          <a:prstGeom prst="rect">
            <a:avLst/>
          </a:prstGeom>
          <a:solidFill>
            <a:schemeClr val="tx2">
              <a:lumMod val="5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6" name="Freeform 27">
            <a:extLst>
              <a:ext uri="{FF2B5EF4-FFF2-40B4-BE49-F238E27FC236}">
                <a16:creationId xmlns:a16="http://schemas.microsoft.com/office/drawing/2014/main" id="{435515D7-4CE9-4558-BA93-E245EFB64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5033007"/>
            <a:ext cx="6881206" cy="857047"/>
          </a:xfrm>
          <a:custGeom>
            <a:avLst/>
            <a:gdLst>
              <a:gd name="connsiteX0" fmla="*/ 0 w 6881206"/>
              <a:gd name="connsiteY0" fmla="*/ 0 h 857047"/>
              <a:gd name="connsiteX1" fmla="*/ 653445 w 6881206"/>
              <a:gd name="connsiteY1" fmla="*/ 0 h 857047"/>
              <a:gd name="connsiteX2" fmla="*/ 1156123 w 6881206"/>
              <a:gd name="connsiteY2" fmla="*/ 0 h 857047"/>
              <a:gd name="connsiteX3" fmla="*/ 1380221 w 6881206"/>
              <a:gd name="connsiteY3" fmla="*/ 0 h 857047"/>
              <a:gd name="connsiteX4" fmla="*/ 1444324 w 6881206"/>
              <a:gd name="connsiteY4" fmla="*/ 0 h 857047"/>
              <a:gd name="connsiteX5" fmla="*/ 1522072 w 6881206"/>
              <a:gd name="connsiteY5" fmla="*/ 0 h 857047"/>
              <a:gd name="connsiteX6" fmla="*/ 1596570 w 6881206"/>
              <a:gd name="connsiteY6" fmla="*/ 0 h 857047"/>
              <a:gd name="connsiteX7" fmla="*/ 1893047 w 6881206"/>
              <a:gd name="connsiteY7" fmla="*/ 0 h 857047"/>
              <a:gd name="connsiteX8" fmla="*/ 1978260 w 6881206"/>
              <a:gd name="connsiteY8" fmla="*/ 0 h 857047"/>
              <a:gd name="connsiteX9" fmla="*/ 2032793 w 6881206"/>
              <a:gd name="connsiteY9" fmla="*/ 0 h 857047"/>
              <a:gd name="connsiteX10" fmla="*/ 2095032 w 6881206"/>
              <a:gd name="connsiteY10" fmla="*/ 0 h 857047"/>
              <a:gd name="connsiteX11" fmla="*/ 2574748 w 6881206"/>
              <a:gd name="connsiteY11" fmla="*/ 0 h 857047"/>
              <a:gd name="connsiteX12" fmla="*/ 2712413 w 6881206"/>
              <a:gd name="connsiteY12" fmla="*/ 0 h 857047"/>
              <a:gd name="connsiteX13" fmla="*/ 2724164 w 6881206"/>
              <a:gd name="connsiteY13" fmla="*/ 0 h 857047"/>
              <a:gd name="connsiteX14" fmla="*/ 2806423 w 6881206"/>
              <a:gd name="connsiteY14" fmla="*/ 0 h 857047"/>
              <a:gd name="connsiteX15" fmla="*/ 2975563 w 6881206"/>
              <a:gd name="connsiteY15" fmla="*/ 0 h 857047"/>
              <a:gd name="connsiteX16" fmla="*/ 3029696 w 6881206"/>
              <a:gd name="connsiteY16" fmla="*/ 0 h 857047"/>
              <a:gd name="connsiteX17" fmla="*/ 3216247 w 6881206"/>
              <a:gd name="connsiteY17" fmla="*/ 0 h 857047"/>
              <a:gd name="connsiteX18" fmla="*/ 3464491 w 6881206"/>
              <a:gd name="connsiteY18" fmla="*/ 0 h 857047"/>
              <a:gd name="connsiteX19" fmla="*/ 3476820 w 6881206"/>
              <a:gd name="connsiteY19" fmla="*/ 0 h 857047"/>
              <a:gd name="connsiteX20" fmla="*/ 3508932 w 6881206"/>
              <a:gd name="connsiteY20" fmla="*/ 0 h 857047"/>
              <a:gd name="connsiteX21" fmla="*/ 3518154 w 6881206"/>
              <a:gd name="connsiteY21" fmla="*/ 0 h 857047"/>
              <a:gd name="connsiteX22" fmla="*/ 3563124 w 6881206"/>
              <a:gd name="connsiteY22" fmla="*/ 0 h 857047"/>
              <a:gd name="connsiteX23" fmla="*/ 3568615 w 6881206"/>
              <a:gd name="connsiteY23" fmla="*/ 0 h 857047"/>
              <a:gd name="connsiteX24" fmla="*/ 3582711 w 6881206"/>
              <a:gd name="connsiteY24" fmla="*/ 0 h 857047"/>
              <a:gd name="connsiteX25" fmla="*/ 3607047 w 6881206"/>
              <a:gd name="connsiteY25" fmla="*/ 0 h 857047"/>
              <a:gd name="connsiteX26" fmla="*/ 3711363 w 6881206"/>
              <a:gd name="connsiteY26" fmla="*/ 0 h 857047"/>
              <a:gd name="connsiteX27" fmla="*/ 3757936 w 6881206"/>
              <a:gd name="connsiteY27" fmla="*/ 0 h 857047"/>
              <a:gd name="connsiteX28" fmla="*/ 3914505 w 6881206"/>
              <a:gd name="connsiteY28" fmla="*/ 0 h 857047"/>
              <a:gd name="connsiteX29" fmla="*/ 4099165 w 6881206"/>
              <a:gd name="connsiteY29" fmla="*/ 0 h 857047"/>
              <a:gd name="connsiteX30" fmla="*/ 4176573 w 6881206"/>
              <a:gd name="connsiteY30" fmla="*/ 0 h 857047"/>
              <a:gd name="connsiteX31" fmla="*/ 4211043 w 6881206"/>
              <a:gd name="connsiteY31" fmla="*/ 0 h 857047"/>
              <a:gd name="connsiteX32" fmla="*/ 4249415 w 6881206"/>
              <a:gd name="connsiteY32" fmla="*/ 0 h 857047"/>
              <a:gd name="connsiteX33" fmla="*/ 4292911 w 6881206"/>
              <a:gd name="connsiteY33" fmla="*/ 0 h 857047"/>
              <a:gd name="connsiteX34" fmla="*/ 4715176 w 6881206"/>
              <a:gd name="connsiteY34" fmla="*/ 0 h 857047"/>
              <a:gd name="connsiteX35" fmla="*/ 4749035 w 6881206"/>
              <a:gd name="connsiteY35" fmla="*/ 0 h 857047"/>
              <a:gd name="connsiteX36" fmla="*/ 5107279 w 6881206"/>
              <a:gd name="connsiteY36" fmla="*/ 0 h 857047"/>
              <a:gd name="connsiteX37" fmla="*/ 5446306 w 6881206"/>
              <a:gd name="connsiteY37" fmla="*/ 0 h 857047"/>
              <a:gd name="connsiteX38" fmla="*/ 5654500 w 6881206"/>
              <a:gd name="connsiteY38" fmla="*/ 0 h 857047"/>
              <a:gd name="connsiteX39" fmla="*/ 5879355 w 6881206"/>
              <a:gd name="connsiteY39" fmla="*/ 0 h 857047"/>
              <a:gd name="connsiteX40" fmla="*/ 6374171 w 6881206"/>
              <a:gd name="connsiteY40" fmla="*/ 0 h 857047"/>
              <a:gd name="connsiteX41" fmla="*/ 6382691 w 6881206"/>
              <a:gd name="connsiteY41" fmla="*/ 0 h 857047"/>
              <a:gd name="connsiteX42" fmla="*/ 6406881 w 6881206"/>
              <a:gd name="connsiteY42" fmla="*/ 10516 h 857047"/>
              <a:gd name="connsiteX43" fmla="*/ 6411719 w 6881206"/>
              <a:gd name="connsiteY43" fmla="*/ 15774 h 857047"/>
              <a:gd name="connsiteX44" fmla="*/ 6412418 w 6881206"/>
              <a:gd name="connsiteY44" fmla="*/ 16534 h 857047"/>
              <a:gd name="connsiteX45" fmla="*/ 6413765 w 6881206"/>
              <a:gd name="connsiteY45" fmla="*/ 17998 h 857047"/>
              <a:gd name="connsiteX46" fmla="*/ 6418286 w 6881206"/>
              <a:gd name="connsiteY46" fmla="*/ 21854 h 857047"/>
              <a:gd name="connsiteX47" fmla="*/ 6867337 w 6881206"/>
              <a:gd name="connsiteY47" fmla="*/ 404863 h 857047"/>
              <a:gd name="connsiteX48" fmla="*/ 6867337 w 6881206"/>
              <a:gd name="connsiteY48" fmla="*/ 452185 h 857047"/>
              <a:gd name="connsiteX49" fmla="*/ 6491457 w 6881206"/>
              <a:gd name="connsiteY49" fmla="*/ 772784 h 857047"/>
              <a:gd name="connsiteX50" fmla="*/ 6413765 w 6881206"/>
              <a:gd name="connsiteY50" fmla="*/ 839050 h 857047"/>
              <a:gd name="connsiteX51" fmla="*/ 6411719 w 6881206"/>
              <a:gd name="connsiteY51" fmla="*/ 841273 h 857047"/>
              <a:gd name="connsiteX52" fmla="*/ 6406881 w 6881206"/>
              <a:gd name="connsiteY52" fmla="*/ 846531 h 857047"/>
              <a:gd name="connsiteX53" fmla="*/ 6382691 w 6881206"/>
              <a:gd name="connsiteY53" fmla="*/ 857047 h 857047"/>
              <a:gd name="connsiteX54" fmla="*/ 6374171 w 6881206"/>
              <a:gd name="connsiteY54" fmla="*/ 857047 h 857047"/>
              <a:gd name="connsiteX55" fmla="*/ 6368680 w 6881206"/>
              <a:gd name="connsiteY55" fmla="*/ 857047 h 857047"/>
              <a:gd name="connsiteX56" fmla="*/ 6348221 w 6881206"/>
              <a:gd name="connsiteY56" fmla="*/ 857047 h 857047"/>
              <a:gd name="connsiteX57" fmla="*/ 6330248 w 6881206"/>
              <a:gd name="connsiteY57" fmla="*/ 857047 h 857047"/>
              <a:gd name="connsiteX58" fmla="*/ 6266353 w 6881206"/>
              <a:gd name="connsiteY58" fmla="*/ 857047 h 857047"/>
              <a:gd name="connsiteX59" fmla="*/ 6225932 w 6881206"/>
              <a:gd name="connsiteY59" fmla="*/ 857047 h 857047"/>
              <a:gd name="connsiteX60" fmla="*/ 6106926 w 6881206"/>
              <a:gd name="connsiteY60" fmla="*/ 857047 h 857047"/>
              <a:gd name="connsiteX61" fmla="*/ 6022790 w 6881206"/>
              <a:gd name="connsiteY61" fmla="*/ 857047 h 857047"/>
              <a:gd name="connsiteX62" fmla="*/ 5844088 w 6881206"/>
              <a:gd name="connsiteY62" fmla="*/ 857047 h 857047"/>
              <a:gd name="connsiteX63" fmla="*/ 5687880 w 6881206"/>
              <a:gd name="connsiteY63" fmla="*/ 857047 h 857047"/>
              <a:gd name="connsiteX64" fmla="*/ 5451985 w 6881206"/>
              <a:gd name="connsiteY64" fmla="*/ 857047 h 857047"/>
              <a:gd name="connsiteX65" fmla="*/ 5188261 w 6881206"/>
              <a:gd name="connsiteY65" fmla="*/ 857047 h 857047"/>
              <a:gd name="connsiteX66" fmla="*/ 4904764 w 6881206"/>
              <a:gd name="connsiteY66" fmla="*/ 857047 h 857047"/>
              <a:gd name="connsiteX67" fmla="*/ 4490989 w 6881206"/>
              <a:gd name="connsiteY67" fmla="*/ 857047 h 857047"/>
              <a:gd name="connsiteX68" fmla="*/ 4176573 w 6881206"/>
              <a:gd name="connsiteY68" fmla="*/ 857047 h 857047"/>
              <a:gd name="connsiteX69" fmla="*/ 4099165 w 6881206"/>
              <a:gd name="connsiteY69" fmla="*/ 857047 h 857047"/>
              <a:gd name="connsiteX70" fmla="*/ 4089943 w 6881206"/>
              <a:gd name="connsiteY70" fmla="*/ 857047 h 857047"/>
              <a:gd name="connsiteX71" fmla="*/ 4057940 w 6881206"/>
              <a:gd name="connsiteY71" fmla="*/ 857047 h 857047"/>
              <a:gd name="connsiteX72" fmla="*/ 4025386 w 6881206"/>
              <a:gd name="connsiteY72" fmla="*/ 857047 h 857047"/>
              <a:gd name="connsiteX73" fmla="*/ 3850160 w 6881206"/>
              <a:gd name="connsiteY73" fmla="*/ 857047 h 857047"/>
              <a:gd name="connsiteX74" fmla="*/ 3563124 w 6881206"/>
              <a:gd name="connsiteY74" fmla="*/ 857047 h 857047"/>
              <a:gd name="connsiteX75" fmla="*/ 3550795 w 6881206"/>
              <a:gd name="connsiteY75" fmla="*/ 857047 h 857047"/>
              <a:gd name="connsiteX76" fmla="*/ 3508932 w 6881206"/>
              <a:gd name="connsiteY76" fmla="*/ 857047 h 857047"/>
              <a:gd name="connsiteX77" fmla="*/ 3483683 w 6881206"/>
              <a:gd name="connsiteY77" fmla="*/ 857047 h 857047"/>
              <a:gd name="connsiteX78" fmla="*/ 3464491 w 6881206"/>
              <a:gd name="connsiteY78" fmla="*/ 857047 h 857047"/>
              <a:gd name="connsiteX79" fmla="*/ 3452740 w 6881206"/>
              <a:gd name="connsiteY79" fmla="*/ 857047 h 857047"/>
              <a:gd name="connsiteX80" fmla="*/ 3423719 w 6881206"/>
              <a:gd name="connsiteY80" fmla="*/ 857047 h 857047"/>
              <a:gd name="connsiteX81" fmla="*/ 3370481 w 6881206"/>
              <a:gd name="connsiteY81" fmla="*/ 857047 h 857047"/>
              <a:gd name="connsiteX82" fmla="*/ 3306946 w 6881206"/>
              <a:gd name="connsiteY82" fmla="*/ 857047 h 857047"/>
              <a:gd name="connsiteX83" fmla="*/ 3147208 w 6881206"/>
              <a:gd name="connsiteY83" fmla="*/ 857047 h 857047"/>
              <a:gd name="connsiteX84" fmla="*/ 3114429 w 6881206"/>
              <a:gd name="connsiteY84" fmla="*/ 857047 h 857047"/>
              <a:gd name="connsiteX85" fmla="*/ 2960658 w 6881206"/>
              <a:gd name="connsiteY85" fmla="*/ 857047 h 857047"/>
              <a:gd name="connsiteX86" fmla="*/ 2827230 w 6881206"/>
              <a:gd name="connsiteY86" fmla="*/ 857047 h 857047"/>
              <a:gd name="connsiteX87" fmla="*/ 2712413 w 6881206"/>
              <a:gd name="connsiteY87" fmla="*/ 857047 h 857047"/>
              <a:gd name="connsiteX88" fmla="*/ 2680242 w 6881206"/>
              <a:gd name="connsiteY88" fmla="*/ 857047 h 857047"/>
              <a:gd name="connsiteX89" fmla="*/ 2603835 w 6881206"/>
              <a:gd name="connsiteY89" fmla="*/ 857047 h 857047"/>
              <a:gd name="connsiteX90" fmla="*/ 2455042 w 6881206"/>
              <a:gd name="connsiteY90" fmla="*/ 857047 h 857047"/>
              <a:gd name="connsiteX91" fmla="*/ 2426415 w 6881206"/>
              <a:gd name="connsiteY91" fmla="*/ 857047 h 857047"/>
              <a:gd name="connsiteX92" fmla="*/ 2209736 w 6881206"/>
              <a:gd name="connsiteY92" fmla="*/ 857047 h 857047"/>
              <a:gd name="connsiteX93" fmla="*/ 1893047 w 6881206"/>
              <a:gd name="connsiteY93" fmla="*/ 857047 h 857047"/>
              <a:gd name="connsiteX94" fmla="*/ 1885034 w 6881206"/>
              <a:gd name="connsiteY94" fmla="*/ 857047 h 857047"/>
              <a:gd name="connsiteX95" fmla="*/ 1843786 w 6881206"/>
              <a:gd name="connsiteY95" fmla="*/ 857047 h 857047"/>
              <a:gd name="connsiteX96" fmla="*/ 1828944 w 6881206"/>
              <a:gd name="connsiteY96" fmla="*/ 857047 h 857047"/>
              <a:gd name="connsiteX97" fmla="*/ 1380221 w 6881206"/>
              <a:gd name="connsiteY97" fmla="*/ 857047 h 857047"/>
              <a:gd name="connsiteX98" fmla="*/ 1333065 w 6881206"/>
              <a:gd name="connsiteY98" fmla="*/ 857047 h 857047"/>
              <a:gd name="connsiteX99" fmla="*/ 653445 w 6881206"/>
              <a:gd name="connsiteY99" fmla="*/ 857047 h 857047"/>
              <a:gd name="connsiteX100" fmla="*/ 0 w 6881206"/>
              <a:gd name="connsiteY100" fmla="*/ 857047 h 857047"/>
              <a:gd name="connsiteX101" fmla="*/ 0 w 6881206"/>
              <a:gd name="connsiteY101" fmla="*/ 0 h 85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6881206" h="857047">
                <a:moveTo>
                  <a:pt x="0" y="0"/>
                </a:moveTo>
                <a:cubicBezTo>
                  <a:pt x="0" y="0"/>
                  <a:pt x="0" y="0"/>
                  <a:pt x="653445" y="0"/>
                </a:cubicBezTo>
                <a:cubicBezTo>
                  <a:pt x="653445" y="0"/>
                  <a:pt x="653445" y="0"/>
                  <a:pt x="1156123" y="0"/>
                </a:cubicBezTo>
                <a:lnTo>
                  <a:pt x="1380221" y="0"/>
                </a:lnTo>
                <a:cubicBezTo>
                  <a:pt x="1380221" y="0"/>
                  <a:pt x="1380221" y="0"/>
                  <a:pt x="1444324" y="0"/>
                </a:cubicBezTo>
                <a:lnTo>
                  <a:pt x="1522072" y="0"/>
                </a:lnTo>
                <a:lnTo>
                  <a:pt x="1596570" y="0"/>
                </a:lnTo>
                <a:cubicBezTo>
                  <a:pt x="1668686" y="0"/>
                  <a:pt x="1764840" y="0"/>
                  <a:pt x="1893047" y="0"/>
                </a:cubicBezTo>
                <a:cubicBezTo>
                  <a:pt x="1893047" y="0"/>
                  <a:pt x="1893047" y="0"/>
                  <a:pt x="1978260" y="0"/>
                </a:cubicBezTo>
                <a:lnTo>
                  <a:pt x="2032793" y="0"/>
                </a:lnTo>
                <a:lnTo>
                  <a:pt x="2095032" y="0"/>
                </a:lnTo>
                <a:cubicBezTo>
                  <a:pt x="2196025" y="0"/>
                  <a:pt x="2347515" y="0"/>
                  <a:pt x="2574748" y="0"/>
                </a:cubicBezTo>
                <a:lnTo>
                  <a:pt x="2712413" y="0"/>
                </a:lnTo>
                <a:lnTo>
                  <a:pt x="2724164" y="0"/>
                </a:lnTo>
                <a:lnTo>
                  <a:pt x="2806423" y="0"/>
                </a:lnTo>
                <a:lnTo>
                  <a:pt x="2975563" y="0"/>
                </a:lnTo>
                <a:lnTo>
                  <a:pt x="3029696" y="0"/>
                </a:lnTo>
                <a:lnTo>
                  <a:pt x="3216247" y="0"/>
                </a:lnTo>
                <a:lnTo>
                  <a:pt x="3464491" y="0"/>
                </a:lnTo>
                <a:lnTo>
                  <a:pt x="3476820" y="0"/>
                </a:lnTo>
                <a:lnTo>
                  <a:pt x="3508932" y="0"/>
                </a:lnTo>
                <a:cubicBezTo>
                  <a:pt x="3508932" y="0"/>
                  <a:pt x="3508932" y="0"/>
                  <a:pt x="3518154" y="0"/>
                </a:cubicBezTo>
                <a:lnTo>
                  <a:pt x="3563124" y="0"/>
                </a:lnTo>
                <a:lnTo>
                  <a:pt x="3568615" y="0"/>
                </a:lnTo>
                <a:lnTo>
                  <a:pt x="3582711" y="0"/>
                </a:lnTo>
                <a:lnTo>
                  <a:pt x="3607047" y="0"/>
                </a:lnTo>
                <a:lnTo>
                  <a:pt x="3711363" y="0"/>
                </a:lnTo>
                <a:lnTo>
                  <a:pt x="3757936" y="0"/>
                </a:lnTo>
                <a:lnTo>
                  <a:pt x="3914505" y="0"/>
                </a:lnTo>
                <a:lnTo>
                  <a:pt x="4099165" y="0"/>
                </a:lnTo>
                <a:cubicBezTo>
                  <a:pt x="4099165" y="0"/>
                  <a:pt x="4099165" y="0"/>
                  <a:pt x="4176573" y="0"/>
                </a:cubicBezTo>
                <a:cubicBezTo>
                  <a:pt x="4176573" y="0"/>
                  <a:pt x="4176573" y="0"/>
                  <a:pt x="4211043" y="0"/>
                </a:cubicBezTo>
                <a:lnTo>
                  <a:pt x="4249415" y="0"/>
                </a:lnTo>
                <a:lnTo>
                  <a:pt x="4292911" y="0"/>
                </a:lnTo>
                <a:cubicBezTo>
                  <a:pt x="4370470" y="0"/>
                  <a:pt x="4499735" y="0"/>
                  <a:pt x="4715176" y="0"/>
                </a:cubicBezTo>
                <a:lnTo>
                  <a:pt x="4749035" y="0"/>
                </a:lnTo>
                <a:lnTo>
                  <a:pt x="5107279" y="0"/>
                </a:lnTo>
                <a:lnTo>
                  <a:pt x="5446306" y="0"/>
                </a:lnTo>
                <a:lnTo>
                  <a:pt x="5654500" y="0"/>
                </a:lnTo>
                <a:lnTo>
                  <a:pt x="5879355" y="0"/>
                </a:lnTo>
                <a:lnTo>
                  <a:pt x="6374171" y="0"/>
                </a:lnTo>
                <a:lnTo>
                  <a:pt x="6382691" y="0"/>
                </a:lnTo>
                <a:cubicBezTo>
                  <a:pt x="6392367" y="0"/>
                  <a:pt x="6402043" y="5258"/>
                  <a:pt x="6406881" y="10516"/>
                </a:cubicBezTo>
                <a:cubicBezTo>
                  <a:pt x="6406881" y="10516"/>
                  <a:pt x="6411719" y="10516"/>
                  <a:pt x="6411719" y="15774"/>
                </a:cubicBezTo>
                <a:cubicBezTo>
                  <a:pt x="6411719" y="15774"/>
                  <a:pt x="6411719" y="15774"/>
                  <a:pt x="6412418" y="16534"/>
                </a:cubicBezTo>
                <a:lnTo>
                  <a:pt x="6413765" y="17998"/>
                </a:lnTo>
                <a:lnTo>
                  <a:pt x="6418286" y="21854"/>
                </a:lnTo>
                <a:cubicBezTo>
                  <a:pt x="6439669" y="40092"/>
                  <a:pt x="6525203" y="113046"/>
                  <a:pt x="6867337" y="404863"/>
                </a:cubicBezTo>
                <a:cubicBezTo>
                  <a:pt x="6885830" y="415379"/>
                  <a:pt x="6885830" y="436411"/>
                  <a:pt x="6867337" y="452185"/>
                </a:cubicBezTo>
                <a:cubicBezTo>
                  <a:pt x="6867337" y="452185"/>
                  <a:pt x="6867337" y="452185"/>
                  <a:pt x="6491457" y="772784"/>
                </a:cubicBezTo>
                <a:lnTo>
                  <a:pt x="6413765" y="839050"/>
                </a:lnTo>
                <a:lnTo>
                  <a:pt x="6411719" y="841273"/>
                </a:lnTo>
                <a:cubicBezTo>
                  <a:pt x="6411719" y="841273"/>
                  <a:pt x="6406881" y="841273"/>
                  <a:pt x="6406881" y="846531"/>
                </a:cubicBezTo>
                <a:cubicBezTo>
                  <a:pt x="6402043" y="851789"/>
                  <a:pt x="6392367" y="857047"/>
                  <a:pt x="6382691" y="857047"/>
                </a:cubicBezTo>
                <a:lnTo>
                  <a:pt x="6374171" y="857047"/>
                </a:lnTo>
                <a:lnTo>
                  <a:pt x="6368680" y="857047"/>
                </a:lnTo>
                <a:lnTo>
                  <a:pt x="6348221" y="857047"/>
                </a:lnTo>
                <a:lnTo>
                  <a:pt x="6330248" y="857047"/>
                </a:lnTo>
                <a:lnTo>
                  <a:pt x="6266353" y="857047"/>
                </a:lnTo>
                <a:lnTo>
                  <a:pt x="6225932" y="857047"/>
                </a:lnTo>
                <a:lnTo>
                  <a:pt x="6106926" y="857047"/>
                </a:lnTo>
                <a:lnTo>
                  <a:pt x="6022790" y="857047"/>
                </a:lnTo>
                <a:lnTo>
                  <a:pt x="5844088" y="857047"/>
                </a:lnTo>
                <a:lnTo>
                  <a:pt x="5687880" y="857047"/>
                </a:lnTo>
                <a:lnTo>
                  <a:pt x="5451985" y="857047"/>
                </a:lnTo>
                <a:lnTo>
                  <a:pt x="5188261" y="857047"/>
                </a:lnTo>
                <a:lnTo>
                  <a:pt x="4904764" y="857047"/>
                </a:lnTo>
                <a:lnTo>
                  <a:pt x="4490989" y="857047"/>
                </a:lnTo>
                <a:lnTo>
                  <a:pt x="4176573" y="857047"/>
                </a:lnTo>
                <a:cubicBezTo>
                  <a:pt x="4176573" y="857047"/>
                  <a:pt x="4176573" y="857047"/>
                  <a:pt x="4099165" y="857047"/>
                </a:cubicBezTo>
                <a:cubicBezTo>
                  <a:pt x="4099165" y="857047"/>
                  <a:pt x="4099165" y="857047"/>
                  <a:pt x="4089943" y="857047"/>
                </a:cubicBezTo>
                <a:lnTo>
                  <a:pt x="4057940" y="857047"/>
                </a:lnTo>
                <a:lnTo>
                  <a:pt x="4025386" y="857047"/>
                </a:lnTo>
                <a:cubicBezTo>
                  <a:pt x="3988496" y="857047"/>
                  <a:pt x="3933162" y="857047"/>
                  <a:pt x="3850160" y="857047"/>
                </a:cubicBezTo>
                <a:lnTo>
                  <a:pt x="3563124" y="857047"/>
                </a:lnTo>
                <a:lnTo>
                  <a:pt x="3550795" y="857047"/>
                </a:lnTo>
                <a:lnTo>
                  <a:pt x="3508932" y="857047"/>
                </a:lnTo>
                <a:cubicBezTo>
                  <a:pt x="3508932" y="857047"/>
                  <a:pt x="3508932" y="857047"/>
                  <a:pt x="3483683" y="857047"/>
                </a:cubicBezTo>
                <a:lnTo>
                  <a:pt x="3464491" y="857047"/>
                </a:lnTo>
                <a:lnTo>
                  <a:pt x="3452740" y="857047"/>
                </a:lnTo>
                <a:lnTo>
                  <a:pt x="3423719" y="857047"/>
                </a:lnTo>
                <a:lnTo>
                  <a:pt x="3370481" y="857047"/>
                </a:lnTo>
                <a:lnTo>
                  <a:pt x="3306946" y="857047"/>
                </a:lnTo>
                <a:lnTo>
                  <a:pt x="3147208" y="857047"/>
                </a:lnTo>
                <a:lnTo>
                  <a:pt x="3114429" y="857047"/>
                </a:lnTo>
                <a:lnTo>
                  <a:pt x="2960658" y="857047"/>
                </a:lnTo>
                <a:lnTo>
                  <a:pt x="2827230" y="857047"/>
                </a:lnTo>
                <a:lnTo>
                  <a:pt x="2712413" y="857047"/>
                </a:lnTo>
                <a:lnTo>
                  <a:pt x="2680242" y="857047"/>
                </a:lnTo>
                <a:lnTo>
                  <a:pt x="2603835" y="857047"/>
                </a:lnTo>
                <a:lnTo>
                  <a:pt x="2455042" y="857047"/>
                </a:lnTo>
                <a:lnTo>
                  <a:pt x="2426415" y="857047"/>
                </a:lnTo>
                <a:lnTo>
                  <a:pt x="2209736" y="857047"/>
                </a:lnTo>
                <a:lnTo>
                  <a:pt x="1893047" y="857047"/>
                </a:lnTo>
                <a:cubicBezTo>
                  <a:pt x="1893047" y="857047"/>
                  <a:pt x="1893047" y="857047"/>
                  <a:pt x="1885034" y="857047"/>
                </a:cubicBezTo>
                <a:lnTo>
                  <a:pt x="1843786" y="857047"/>
                </a:lnTo>
                <a:lnTo>
                  <a:pt x="1828944" y="857047"/>
                </a:lnTo>
                <a:cubicBezTo>
                  <a:pt x="1764840" y="857047"/>
                  <a:pt x="1636634" y="857047"/>
                  <a:pt x="1380221" y="857047"/>
                </a:cubicBezTo>
                <a:lnTo>
                  <a:pt x="1333065" y="857047"/>
                </a:lnTo>
                <a:cubicBezTo>
                  <a:pt x="1136016" y="857047"/>
                  <a:pt x="910816" y="857047"/>
                  <a:pt x="653445" y="857047"/>
                </a:cubicBezTo>
                <a:cubicBezTo>
                  <a:pt x="653445" y="857047"/>
                  <a:pt x="653445" y="857047"/>
                  <a:pt x="0" y="857047"/>
                </a:cubicBezTo>
                <a:cubicBezTo>
                  <a:pt x="0" y="857047"/>
                  <a:pt x="0" y="857047"/>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42" name="Content Placeholder 3">
            <a:extLst>
              <a:ext uri="{FF2B5EF4-FFF2-40B4-BE49-F238E27FC236}">
                <a16:creationId xmlns:a16="http://schemas.microsoft.com/office/drawing/2014/main" id="{5BD22335-8AF0-40F1-B430-A5BED5304E94}"/>
              </a:ext>
            </a:extLst>
          </p:cNvPr>
          <p:cNvSpPr txBox="1">
            <a:spLocks/>
          </p:cNvSpPr>
          <p:nvPr/>
        </p:nvSpPr>
        <p:spPr>
          <a:xfrm>
            <a:off x="827666" y="392420"/>
            <a:ext cx="4313864" cy="3291335"/>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dirty="0">
                <a:solidFill>
                  <a:schemeClr val="accent1"/>
                </a:solidFill>
              </a:rPr>
              <a:t>Count Vectorizer</a:t>
            </a:r>
          </a:p>
          <a:p>
            <a:pPr marL="285750" indent="-285750">
              <a:buFont typeface="Arial" panose="020B0604020202020204" pitchFamily="34" charset="0"/>
              <a:buChar char="•"/>
            </a:pPr>
            <a:r>
              <a:rPr lang="en-US" dirty="0">
                <a:solidFill>
                  <a:schemeClr val="bg1">
                    <a:lumMod val="85000"/>
                  </a:schemeClr>
                </a:solidFill>
              </a:rPr>
              <a:t>Creates a column for each individual word</a:t>
            </a:r>
          </a:p>
          <a:p>
            <a:pPr marL="285750" indent="-285750">
              <a:buFont typeface="Arial" panose="020B0604020202020204" pitchFamily="34" charset="0"/>
              <a:buChar char="•"/>
            </a:pPr>
            <a:r>
              <a:rPr lang="en-US" dirty="0">
                <a:solidFill>
                  <a:schemeClr val="bg1">
                    <a:lumMod val="85000"/>
                  </a:schemeClr>
                </a:solidFill>
              </a:rPr>
              <a:t>Each row value is the number of occurrences of that word in the Reddit post</a:t>
            </a:r>
          </a:p>
          <a:p>
            <a:pPr marL="285750" indent="-285750">
              <a:buFont typeface="Arial" panose="020B0604020202020204" pitchFamily="34" charset="0"/>
              <a:buChar char="•"/>
            </a:pPr>
            <a:r>
              <a:rPr lang="en-US" dirty="0">
                <a:solidFill>
                  <a:schemeClr val="bg1">
                    <a:lumMod val="85000"/>
                  </a:schemeClr>
                </a:solidFill>
              </a:rPr>
              <a:t>Similar to how categorical data is converted into dummy variables, but account for frequency as well</a:t>
            </a:r>
          </a:p>
          <a:p>
            <a:pPr marL="0" indent="0">
              <a:buNone/>
            </a:pPr>
            <a:endParaRPr lang="en-US" dirty="0"/>
          </a:p>
        </p:txBody>
      </p:sp>
      <p:sp>
        <p:nvSpPr>
          <p:cNvPr id="43" name="Content Placeholder 3">
            <a:extLst>
              <a:ext uri="{FF2B5EF4-FFF2-40B4-BE49-F238E27FC236}">
                <a16:creationId xmlns:a16="http://schemas.microsoft.com/office/drawing/2014/main" id="{53042873-E19D-4DE8-9156-03E580136E74}"/>
              </a:ext>
            </a:extLst>
          </p:cNvPr>
          <p:cNvSpPr txBox="1">
            <a:spLocks/>
          </p:cNvSpPr>
          <p:nvPr/>
        </p:nvSpPr>
        <p:spPr>
          <a:xfrm>
            <a:off x="6533701" y="307256"/>
            <a:ext cx="4313864" cy="3800374"/>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dirty="0">
                <a:solidFill>
                  <a:schemeClr val="accent1"/>
                </a:solidFill>
              </a:rPr>
              <a:t>TF-IDF Vectorizer</a:t>
            </a:r>
          </a:p>
          <a:p>
            <a:pPr marL="285750" indent="-285750">
              <a:buFont typeface="Arial" panose="020B0604020202020204" pitchFamily="34" charset="0"/>
              <a:buChar char="•"/>
            </a:pPr>
            <a:r>
              <a:rPr lang="en-US" dirty="0">
                <a:solidFill>
                  <a:schemeClr val="tx2">
                    <a:lumMod val="75000"/>
                  </a:schemeClr>
                </a:solidFill>
              </a:rPr>
              <a:t>Instead of the number of occurrences of a word, instead assigns a weight to each word that represents the discriminating ability of the word</a:t>
            </a:r>
          </a:p>
          <a:p>
            <a:pPr marL="685800" lvl="1">
              <a:buFont typeface="Arial" panose="020B0604020202020204" pitchFamily="34" charset="0"/>
              <a:buChar char="•"/>
            </a:pPr>
            <a:r>
              <a:rPr lang="en-US" dirty="0"/>
              <a:t>How important the word is</a:t>
            </a:r>
          </a:p>
          <a:p>
            <a:pPr marL="285750">
              <a:buFont typeface="Arial" panose="020B0604020202020204" pitchFamily="34" charset="0"/>
              <a:buChar char="•"/>
            </a:pPr>
            <a:r>
              <a:rPr lang="en-US" dirty="0"/>
              <a:t>Increases with frequency of word in the post</a:t>
            </a:r>
          </a:p>
          <a:p>
            <a:pPr marL="285750">
              <a:buFont typeface="Arial" panose="020B0604020202020204" pitchFamily="34" charset="0"/>
              <a:buChar char="•"/>
            </a:pPr>
            <a:r>
              <a:rPr lang="en-US" dirty="0"/>
              <a:t>Offset by how often the word appears among all posts</a:t>
            </a:r>
          </a:p>
        </p:txBody>
      </p:sp>
      <p:pic>
        <p:nvPicPr>
          <p:cNvPr id="4" name="Picture 3">
            <a:extLst>
              <a:ext uri="{FF2B5EF4-FFF2-40B4-BE49-F238E27FC236}">
                <a16:creationId xmlns:a16="http://schemas.microsoft.com/office/drawing/2014/main" id="{B529BF1C-B375-479C-9404-63190A498E48}"/>
              </a:ext>
            </a:extLst>
          </p:cNvPr>
          <p:cNvPicPr>
            <a:picLocks noChangeAspect="1"/>
          </p:cNvPicPr>
          <p:nvPr/>
        </p:nvPicPr>
        <p:blipFill>
          <a:blip r:embed="rId3"/>
          <a:stretch>
            <a:fillRect/>
          </a:stretch>
        </p:blipFill>
        <p:spPr>
          <a:xfrm>
            <a:off x="7636073" y="4111731"/>
            <a:ext cx="3294260" cy="829245"/>
          </a:xfrm>
          <a:prstGeom prst="rect">
            <a:avLst/>
          </a:prstGeom>
        </p:spPr>
      </p:pic>
      <p:pic>
        <p:nvPicPr>
          <p:cNvPr id="7" name="Picture 6">
            <a:extLst>
              <a:ext uri="{FF2B5EF4-FFF2-40B4-BE49-F238E27FC236}">
                <a16:creationId xmlns:a16="http://schemas.microsoft.com/office/drawing/2014/main" id="{B4B43556-BA18-4386-BB60-B4E7A50A33B4}"/>
              </a:ext>
            </a:extLst>
          </p:cNvPr>
          <p:cNvPicPr>
            <a:picLocks noChangeAspect="1"/>
          </p:cNvPicPr>
          <p:nvPr/>
        </p:nvPicPr>
        <p:blipFill>
          <a:blip r:embed="rId4"/>
          <a:stretch>
            <a:fillRect/>
          </a:stretch>
        </p:blipFill>
        <p:spPr>
          <a:xfrm>
            <a:off x="6665868" y="5678189"/>
            <a:ext cx="5425481" cy="1112394"/>
          </a:xfrm>
          <a:prstGeom prst="rect">
            <a:avLst/>
          </a:prstGeom>
        </p:spPr>
      </p:pic>
      <p:sp>
        <p:nvSpPr>
          <p:cNvPr id="8" name="TextBox 7">
            <a:extLst>
              <a:ext uri="{FF2B5EF4-FFF2-40B4-BE49-F238E27FC236}">
                <a16:creationId xmlns:a16="http://schemas.microsoft.com/office/drawing/2014/main" id="{F97C43D5-2D05-41D5-8419-1B5F19519B42}"/>
              </a:ext>
            </a:extLst>
          </p:cNvPr>
          <p:cNvSpPr txBox="1"/>
          <p:nvPr/>
        </p:nvSpPr>
        <p:spPr>
          <a:xfrm>
            <a:off x="9171628" y="4996473"/>
            <a:ext cx="2169459" cy="584775"/>
          </a:xfrm>
          <a:prstGeom prst="rect">
            <a:avLst/>
          </a:prstGeom>
          <a:noFill/>
        </p:spPr>
        <p:txBody>
          <a:bodyPr wrap="square" rtlCol="0">
            <a:spAutoFit/>
          </a:bodyPr>
          <a:lstStyle/>
          <a:p>
            <a:r>
              <a:rPr lang="en-US" sz="3200" b="1" dirty="0"/>
              <a:t>X</a:t>
            </a:r>
          </a:p>
        </p:txBody>
      </p:sp>
    </p:spTree>
    <p:extLst>
      <p:ext uri="{BB962C8B-B14F-4D97-AF65-F5344CB8AC3E}">
        <p14:creationId xmlns:p14="http://schemas.microsoft.com/office/powerpoint/2010/main" val="55678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500"/>
                                        <p:tgtEl>
                                          <p:spTgt spid="43"/>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1819F9-8CAC-4A6C-8F06-0482027F97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A98CC08-AEC2-4E8F-8F52-0F5C6372D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11">
            <a:extLst>
              <a:ext uri="{FF2B5EF4-FFF2-40B4-BE49-F238E27FC236}">
                <a16:creationId xmlns:a16="http://schemas.microsoft.com/office/drawing/2014/main" id="{5D1545E6-EB3C-4478-A661-A2CA963F12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3" name="Freeform 11">
              <a:extLst>
                <a:ext uri="{FF2B5EF4-FFF2-40B4-BE49-F238E27FC236}">
                  <a16:creationId xmlns:a16="http://schemas.microsoft.com/office/drawing/2014/main" id="{B2E5B960-0C5D-4F77-8E9F-9F3D883D8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258E44FC-92AD-43A0-BB05-DB268C82D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C63D3083-A56C-4199-8DE0-63C8BE9EDF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C7CD3581-635D-438F-A64F-68404E7AE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AD6904C0-211C-41A2-BDB8-3B07C90BB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B0837DA6-CAF9-4E78-A39E-6358EDE2B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0A99DD7D-3AB3-471E-842F-8AFEA09D07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9C70B0D4-92FE-478F-86BD-93BA2C4DFC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C9156BE6-11D4-4696-9E3F-C325BFAC8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4E667226-1D20-4A9D-BBE3-AC17EA436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2F87E3B6-5202-4434-9B26-42B46774F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AEA5E85F-F1F4-40E4-A62C-95324F674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41" name="Group 25">
            <a:extLst>
              <a:ext uri="{FF2B5EF4-FFF2-40B4-BE49-F238E27FC236}">
                <a16:creationId xmlns:a16="http://schemas.microsoft.com/office/drawing/2014/main" id="{40A75861-F6C5-44A9-B161-B03701CBDE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42" name="Freeform 27">
              <a:extLst>
                <a:ext uri="{FF2B5EF4-FFF2-40B4-BE49-F238E27FC236}">
                  <a16:creationId xmlns:a16="http://schemas.microsoft.com/office/drawing/2014/main" id="{72EE642D-4F69-47C0-99BA-CE43503573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26178CE4-DA2D-46EA-AB8D-341C5AC563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698E9F53-8381-4FA5-A510-846925D242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B13CE284-F21E-411B-BB8E-9C03B853CE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23DF4578-4703-437C-A797-2A2D0CEE5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F878F330-AF64-4F8F-88FD-A4A408D6D3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AC9B00BF-4FB7-42FA-BBBD-7DB54ED3F0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BD3D64CA-2AAD-4609-8DAA-3EAD4609A6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C669E05A-8550-4E91-B29E-E1912228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F8C1FD53-1E8F-46CA-BC2D-FCEC4DAE0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CC97A31F-CFDE-4EA3-98F1-13FDD16702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9E1540E7-E6C3-4907-B70A-B175683655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Freeform 11">
            <a:extLst>
              <a:ext uri="{FF2B5EF4-FFF2-40B4-BE49-F238E27FC236}">
                <a16:creationId xmlns:a16="http://schemas.microsoft.com/office/drawing/2014/main" id="{1310EFE2-B91D-47E7-B117-C2A802800A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49" name="Block Arc 48">
            <a:extLst>
              <a:ext uri="{FF2B5EF4-FFF2-40B4-BE49-F238E27FC236}">
                <a16:creationId xmlns:a16="http://schemas.microsoft.com/office/drawing/2014/main" id="{374E6BA9-4131-47BC-81A5-9DEEBE12D8DB}"/>
              </a:ext>
            </a:extLst>
          </p:cNvPr>
          <p:cNvSpPr/>
          <p:nvPr/>
        </p:nvSpPr>
        <p:spPr>
          <a:xfrm>
            <a:off x="4896026" y="1175727"/>
            <a:ext cx="5251453" cy="5251453"/>
          </a:xfrm>
          <a:prstGeom prst="blockArc">
            <a:avLst>
              <a:gd name="adj1" fmla="val 9000000"/>
              <a:gd name="adj2" fmla="val 16200000"/>
              <a:gd name="adj3" fmla="val 4640"/>
            </a:avLst>
          </a:prstGeom>
        </p:spPr>
        <p:style>
          <a:lnRef idx="0">
            <a:schemeClr val="dk2">
              <a:tint val="60000"/>
              <a:hueOff val="0"/>
              <a:satOff val="0"/>
              <a:lumOff val="0"/>
              <a:alphaOff val="0"/>
            </a:schemeClr>
          </a:lnRef>
          <a:fillRef idx="1">
            <a:schemeClr val="dk2">
              <a:tint val="60000"/>
              <a:hueOff val="0"/>
              <a:satOff val="0"/>
              <a:lumOff val="0"/>
              <a:alphaOff val="0"/>
            </a:schemeClr>
          </a:fillRef>
          <a:effectRef idx="0">
            <a:schemeClr val="dk2">
              <a:tint val="60000"/>
              <a:hueOff val="0"/>
              <a:satOff val="0"/>
              <a:lumOff val="0"/>
              <a:alphaOff val="0"/>
            </a:schemeClr>
          </a:effectRef>
          <a:fontRef idx="minor">
            <a:schemeClr val="lt1"/>
          </a:fontRef>
        </p:style>
      </p:sp>
      <p:sp>
        <p:nvSpPr>
          <p:cNvPr id="50" name="Block Arc 49">
            <a:extLst>
              <a:ext uri="{FF2B5EF4-FFF2-40B4-BE49-F238E27FC236}">
                <a16:creationId xmlns:a16="http://schemas.microsoft.com/office/drawing/2014/main" id="{26C7F137-C654-4157-B969-14BDC61B4DCB}"/>
              </a:ext>
            </a:extLst>
          </p:cNvPr>
          <p:cNvSpPr/>
          <p:nvPr/>
        </p:nvSpPr>
        <p:spPr>
          <a:xfrm>
            <a:off x="4896026" y="1175727"/>
            <a:ext cx="5251453" cy="5251453"/>
          </a:xfrm>
          <a:prstGeom prst="blockArc">
            <a:avLst>
              <a:gd name="adj1" fmla="val 1800000"/>
              <a:gd name="adj2" fmla="val 9000000"/>
              <a:gd name="adj3" fmla="val 4640"/>
            </a:avLst>
          </a:prstGeom>
        </p:spPr>
        <p:style>
          <a:lnRef idx="0">
            <a:schemeClr val="dk2">
              <a:tint val="60000"/>
              <a:hueOff val="0"/>
              <a:satOff val="0"/>
              <a:lumOff val="0"/>
              <a:alphaOff val="0"/>
            </a:schemeClr>
          </a:lnRef>
          <a:fillRef idx="1">
            <a:schemeClr val="dk2">
              <a:tint val="60000"/>
              <a:hueOff val="0"/>
              <a:satOff val="0"/>
              <a:lumOff val="0"/>
              <a:alphaOff val="0"/>
            </a:schemeClr>
          </a:fillRef>
          <a:effectRef idx="0">
            <a:schemeClr val="dk2">
              <a:tint val="60000"/>
              <a:hueOff val="0"/>
              <a:satOff val="0"/>
              <a:lumOff val="0"/>
              <a:alphaOff val="0"/>
            </a:schemeClr>
          </a:effectRef>
          <a:fontRef idx="minor">
            <a:schemeClr val="lt1"/>
          </a:fontRef>
        </p:style>
      </p:sp>
      <p:sp>
        <p:nvSpPr>
          <p:cNvPr id="51" name="Block Arc 50">
            <a:extLst>
              <a:ext uri="{FF2B5EF4-FFF2-40B4-BE49-F238E27FC236}">
                <a16:creationId xmlns:a16="http://schemas.microsoft.com/office/drawing/2014/main" id="{6797DD5D-3D20-4545-A44E-144ED19619E0}"/>
              </a:ext>
            </a:extLst>
          </p:cNvPr>
          <p:cNvSpPr/>
          <p:nvPr/>
        </p:nvSpPr>
        <p:spPr>
          <a:xfrm>
            <a:off x="4896026" y="1175727"/>
            <a:ext cx="5251453" cy="5251453"/>
          </a:xfrm>
          <a:prstGeom prst="blockArc">
            <a:avLst>
              <a:gd name="adj1" fmla="val 16200000"/>
              <a:gd name="adj2" fmla="val 1800000"/>
              <a:gd name="adj3" fmla="val 4640"/>
            </a:avLst>
          </a:prstGeom>
        </p:spPr>
        <p:style>
          <a:lnRef idx="0">
            <a:schemeClr val="dk2">
              <a:tint val="60000"/>
              <a:hueOff val="0"/>
              <a:satOff val="0"/>
              <a:lumOff val="0"/>
              <a:alphaOff val="0"/>
            </a:schemeClr>
          </a:lnRef>
          <a:fillRef idx="1">
            <a:schemeClr val="dk2">
              <a:tint val="60000"/>
              <a:hueOff val="0"/>
              <a:satOff val="0"/>
              <a:lumOff val="0"/>
              <a:alphaOff val="0"/>
            </a:schemeClr>
          </a:fillRef>
          <a:effectRef idx="0">
            <a:schemeClr val="dk2">
              <a:tint val="60000"/>
              <a:hueOff val="0"/>
              <a:satOff val="0"/>
              <a:lumOff val="0"/>
              <a:alphaOff val="0"/>
            </a:schemeClr>
          </a:effectRef>
          <a:fontRef idx="minor">
            <a:schemeClr val="lt1"/>
          </a:fontRef>
        </p:style>
      </p:sp>
      <p:sp>
        <p:nvSpPr>
          <p:cNvPr id="52" name="Freeform: Shape 51">
            <a:extLst>
              <a:ext uri="{FF2B5EF4-FFF2-40B4-BE49-F238E27FC236}">
                <a16:creationId xmlns:a16="http://schemas.microsoft.com/office/drawing/2014/main" id="{F343FA56-3EA5-409B-A086-892827A2CA55}"/>
              </a:ext>
            </a:extLst>
          </p:cNvPr>
          <p:cNvSpPr/>
          <p:nvPr/>
        </p:nvSpPr>
        <p:spPr>
          <a:xfrm>
            <a:off x="6313147" y="2592847"/>
            <a:ext cx="2417212" cy="2417212"/>
          </a:xfrm>
          <a:custGeom>
            <a:avLst/>
            <a:gdLst>
              <a:gd name="connsiteX0" fmla="*/ 0 w 2417212"/>
              <a:gd name="connsiteY0" fmla="*/ 1208606 h 2417212"/>
              <a:gd name="connsiteX1" fmla="*/ 1208606 w 2417212"/>
              <a:gd name="connsiteY1" fmla="*/ 0 h 2417212"/>
              <a:gd name="connsiteX2" fmla="*/ 2417212 w 2417212"/>
              <a:gd name="connsiteY2" fmla="*/ 1208606 h 2417212"/>
              <a:gd name="connsiteX3" fmla="*/ 1208606 w 2417212"/>
              <a:gd name="connsiteY3" fmla="*/ 2417212 h 2417212"/>
              <a:gd name="connsiteX4" fmla="*/ 0 w 2417212"/>
              <a:gd name="connsiteY4" fmla="*/ 1208606 h 2417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7212" h="2417212">
                <a:moveTo>
                  <a:pt x="0" y="1208606"/>
                </a:moveTo>
                <a:cubicBezTo>
                  <a:pt x="0" y="541111"/>
                  <a:pt x="541111" y="0"/>
                  <a:pt x="1208606" y="0"/>
                </a:cubicBezTo>
                <a:cubicBezTo>
                  <a:pt x="1876101" y="0"/>
                  <a:pt x="2417212" y="541111"/>
                  <a:pt x="2417212" y="1208606"/>
                </a:cubicBezTo>
                <a:cubicBezTo>
                  <a:pt x="2417212" y="1876101"/>
                  <a:pt x="1876101" y="2417212"/>
                  <a:pt x="1208606" y="2417212"/>
                </a:cubicBezTo>
                <a:cubicBezTo>
                  <a:pt x="541111" y="2417212"/>
                  <a:pt x="0" y="1876101"/>
                  <a:pt x="0" y="1208606"/>
                </a:cubicBezTo>
                <a:close/>
              </a:path>
            </a:pathLst>
          </a:custGeom>
          <a:solidFill>
            <a:schemeClr val="bg1">
              <a:lumMod val="85000"/>
            </a:schemeClr>
          </a:solidFill>
        </p:spPr>
        <p:style>
          <a:lnRef idx="1">
            <a:schemeClr val="dk1"/>
          </a:lnRef>
          <a:fillRef idx="2">
            <a:schemeClr val="dk1"/>
          </a:fillRef>
          <a:effectRef idx="1">
            <a:schemeClr val="dk1"/>
          </a:effectRef>
          <a:fontRef idx="minor">
            <a:schemeClr val="dk1"/>
          </a:fontRef>
        </p:style>
        <p:txBody>
          <a:bodyPr spcFirstLastPara="0" vert="horz" wrap="square" lIns="414953" tIns="414953" rIns="414953" bIns="414953" numCol="1" spcCol="1270" anchor="ctr" anchorCtr="0">
            <a:noAutofit/>
          </a:bodyPr>
          <a:lstStyle/>
          <a:p>
            <a:pPr lvl="0" algn="ctr" defTabSz="2133600">
              <a:lnSpc>
                <a:spcPct val="90000"/>
              </a:lnSpc>
              <a:spcBef>
                <a:spcPct val="0"/>
              </a:spcBef>
              <a:spcAft>
                <a:spcPct val="35000"/>
              </a:spcAft>
            </a:pPr>
            <a:r>
              <a:rPr lang="en-US" sz="1600" dirty="0"/>
              <a:t>I</a:t>
            </a:r>
          </a:p>
          <a:p>
            <a:pPr lvl="0" algn="ctr" defTabSz="2133600">
              <a:lnSpc>
                <a:spcPct val="90000"/>
              </a:lnSpc>
              <a:spcBef>
                <a:spcPct val="0"/>
              </a:spcBef>
              <a:spcAft>
                <a:spcPct val="35000"/>
              </a:spcAft>
            </a:pPr>
            <a:r>
              <a:rPr lang="en-US" sz="1600" dirty="0"/>
              <a:t>me, my, myself we, our, ours, ourselves, you, your , yours, the, that, there, here, were</a:t>
            </a:r>
            <a:endParaRPr lang="en-US" sz="1600" kern="1200" dirty="0"/>
          </a:p>
        </p:txBody>
      </p:sp>
      <p:sp>
        <p:nvSpPr>
          <p:cNvPr id="53" name="Freeform: Shape 52">
            <a:extLst>
              <a:ext uri="{FF2B5EF4-FFF2-40B4-BE49-F238E27FC236}">
                <a16:creationId xmlns:a16="http://schemas.microsoft.com/office/drawing/2014/main" id="{5D32179C-6F5C-4DAB-B4C5-EBD92B14F288}"/>
              </a:ext>
            </a:extLst>
          </p:cNvPr>
          <p:cNvSpPr/>
          <p:nvPr/>
        </p:nvSpPr>
        <p:spPr>
          <a:xfrm>
            <a:off x="6675729" y="390616"/>
            <a:ext cx="1692048" cy="1692048"/>
          </a:xfrm>
          <a:custGeom>
            <a:avLst/>
            <a:gdLst>
              <a:gd name="connsiteX0" fmla="*/ 0 w 1692048"/>
              <a:gd name="connsiteY0" fmla="*/ 846024 h 1692048"/>
              <a:gd name="connsiteX1" fmla="*/ 846024 w 1692048"/>
              <a:gd name="connsiteY1" fmla="*/ 0 h 1692048"/>
              <a:gd name="connsiteX2" fmla="*/ 1692048 w 1692048"/>
              <a:gd name="connsiteY2" fmla="*/ 846024 h 1692048"/>
              <a:gd name="connsiteX3" fmla="*/ 846024 w 1692048"/>
              <a:gd name="connsiteY3" fmla="*/ 1692048 h 1692048"/>
              <a:gd name="connsiteX4" fmla="*/ 0 w 1692048"/>
              <a:gd name="connsiteY4" fmla="*/ 846024 h 1692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048" h="1692048">
                <a:moveTo>
                  <a:pt x="0" y="846024"/>
                </a:moveTo>
                <a:cubicBezTo>
                  <a:pt x="0" y="378778"/>
                  <a:pt x="378778" y="0"/>
                  <a:pt x="846024" y="0"/>
                </a:cubicBezTo>
                <a:cubicBezTo>
                  <a:pt x="1313270" y="0"/>
                  <a:pt x="1692048" y="378778"/>
                  <a:pt x="1692048" y="846024"/>
                </a:cubicBezTo>
                <a:cubicBezTo>
                  <a:pt x="1692048" y="1313270"/>
                  <a:pt x="1313270" y="1692048"/>
                  <a:pt x="846024" y="1692048"/>
                </a:cubicBezTo>
                <a:cubicBezTo>
                  <a:pt x="378778" y="1692048"/>
                  <a:pt x="0" y="1313270"/>
                  <a:pt x="0" y="846024"/>
                </a:cubicBezTo>
                <a:close/>
              </a:path>
            </a:pathLst>
          </a:custGeom>
        </p:spPr>
        <p:style>
          <a:lnRef idx="3">
            <a:schemeClr val="lt1"/>
          </a:lnRef>
          <a:fillRef idx="1">
            <a:schemeClr val="accent2"/>
          </a:fillRef>
          <a:effectRef idx="1">
            <a:schemeClr val="accent2"/>
          </a:effectRef>
          <a:fontRef idx="minor">
            <a:schemeClr val="lt1"/>
          </a:fontRef>
        </p:style>
        <p:txBody>
          <a:bodyPr spcFirstLastPara="0" vert="horz" wrap="square" lIns="270655" tIns="270655" rIns="270655" bIns="270655" numCol="1" spcCol="1270" anchor="ctr" anchorCtr="0">
            <a:noAutofit/>
          </a:bodyPr>
          <a:lstStyle/>
          <a:p>
            <a:pPr marL="0" lvl="0" indent="0" algn="ctr" defTabSz="800100">
              <a:lnSpc>
                <a:spcPct val="90000"/>
              </a:lnSpc>
              <a:spcBef>
                <a:spcPct val="0"/>
              </a:spcBef>
              <a:spcAft>
                <a:spcPct val="35000"/>
              </a:spcAft>
              <a:buNone/>
            </a:pPr>
            <a:r>
              <a:rPr lang="en-US" sz="1800" kern="1200" dirty="0"/>
              <a:t>Paintball</a:t>
            </a:r>
          </a:p>
          <a:p>
            <a:pPr marL="0" lvl="0" indent="0" algn="ctr" defTabSz="800100">
              <a:lnSpc>
                <a:spcPct val="90000"/>
              </a:lnSpc>
              <a:spcBef>
                <a:spcPct val="0"/>
              </a:spcBef>
              <a:spcAft>
                <a:spcPct val="35000"/>
              </a:spcAft>
              <a:buNone/>
            </a:pPr>
            <a:r>
              <a:rPr lang="en-US" sz="1800" kern="1200" dirty="0"/>
              <a:t>Marker</a:t>
            </a:r>
          </a:p>
          <a:p>
            <a:pPr marL="0" lvl="0" indent="0" algn="ctr" defTabSz="800100">
              <a:lnSpc>
                <a:spcPct val="90000"/>
              </a:lnSpc>
              <a:spcBef>
                <a:spcPct val="0"/>
              </a:spcBef>
              <a:spcAft>
                <a:spcPct val="35000"/>
              </a:spcAft>
              <a:buNone/>
            </a:pPr>
            <a:r>
              <a:rPr lang="en-US" sz="1800" kern="1200" dirty="0"/>
              <a:t>Mask</a:t>
            </a:r>
          </a:p>
          <a:p>
            <a:pPr marL="0" lvl="0" indent="0" algn="ctr" defTabSz="800100">
              <a:lnSpc>
                <a:spcPct val="90000"/>
              </a:lnSpc>
              <a:spcBef>
                <a:spcPct val="0"/>
              </a:spcBef>
              <a:spcAft>
                <a:spcPct val="35000"/>
              </a:spcAft>
              <a:buNone/>
            </a:pPr>
            <a:r>
              <a:rPr lang="en-US" sz="1800" kern="1200" dirty="0"/>
              <a:t>Hopper</a:t>
            </a:r>
          </a:p>
        </p:txBody>
      </p:sp>
      <p:sp>
        <p:nvSpPr>
          <p:cNvPr id="54" name="Freeform: Shape 53">
            <a:extLst>
              <a:ext uri="{FF2B5EF4-FFF2-40B4-BE49-F238E27FC236}">
                <a16:creationId xmlns:a16="http://schemas.microsoft.com/office/drawing/2014/main" id="{9BC72516-70BE-42C0-AFBD-D3354DB8F208}"/>
              </a:ext>
            </a:extLst>
          </p:cNvPr>
          <p:cNvSpPr/>
          <p:nvPr/>
        </p:nvSpPr>
        <p:spPr>
          <a:xfrm>
            <a:off x="8896922" y="4237835"/>
            <a:ext cx="1692048" cy="1692048"/>
          </a:xfrm>
          <a:custGeom>
            <a:avLst/>
            <a:gdLst>
              <a:gd name="connsiteX0" fmla="*/ 0 w 1692048"/>
              <a:gd name="connsiteY0" fmla="*/ 846024 h 1692048"/>
              <a:gd name="connsiteX1" fmla="*/ 846024 w 1692048"/>
              <a:gd name="connsiteY1" fmla="*/ 0 h 1692048"/>
              <a:gd name="connsiteX2" fmla="*/ 1692048 w 1692048"/>
              <a:gd name="connsiteY2" fmla="*/ 846024 h 1692048"/>
              <a:gd name="connsiteX3" fmla="*/ 846024 w 1692048"/>
              <a:gd name="connsiteY3" fmla="*/ 1692048 h 1692048"/>
              <a:gd name="connsiteX4" fmla="*/ 0 w 1692048"/>
              <a:gd name="connsiteY4" fmla="*/ 846024 h 1692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048" h="1692048">
                <a:moveTo>
                  <a:pt x="0" y="846024"/>
                </a:moveTo>
                <a:cubicBezTo>
                  <a:pt x="0" y="378778"/>
                  <a:pt x="378778" y="0"/>
                  <a:pt x="846024" y="0"/>
                </a:cubicBezTo>
                <a:cubicBezTo>
                  <a:pt x="1313270" y="0"/>
                  <a:pt x="1692048" y="378778"/>
                  <a:pt x="1692048" y="846024"/>
                </a:cubicBezTo>
                <a:cubicBezTo>
                  <a:pt x="1692048" y="1313270"/>
                  <a:pt x="1313270" y="1692048"/>
                  <a:pt x="846024" y="1692048"/>
                </a:cubicBezTo>
                <a:cubicBezTo>
                  <a:pt x="378778" y="1692048"/>
                  <a:pt x="0" y="1313270"/>
                  <a:pt x="0" y="846024"/>
                </a:cubicBezTo>
                <a:close/>
              </a:path>
            </a:pathLst>
          </a:custGeom>
        </p:spPr>
        <p:style>
          <a:lnRef idx="3">
            <a:schemeClr val="lt1"/>
          </a:lnRef>
          <a:fillRef idx="1">
            <a:schemeClr val="accent4"/>
          </a:fillRef>
          <a:effectRef idx="1">
            <a:schemeClr val="accent4"/>
          </a:effectRef>
          <a:fontRef idx="minor">
            <a:schemeClr val="lt1"/>
          </a:fontRef>
        </p:style>
        <p:txBody>
          <a:bodyPr spcFirstLastPara="0" vert="horz" wrap="square" lIns="270655" tIns="270655" rIns="270655" bIns="270655" numCol="1" spcCol="1270" anchor="ctr" anchorCtr="0">
            <a:noAutofit/>
          </a:bodyPr>
          <a:lstStyle/>
          <a:p>
            <a:pPr marL="0" lvl="0" indent="0" algn="ctr" defTabSz="800100">
              <a:lnSpc>
                <a:spcPct val="90000"/>
              </a:lnSpc>
              <a:spcBef>
                <a:spcPct val="0"/>
              </a:spcBef>
              <a:spcAft>
                <a:spcPct val="35000"/>
              </a:spcAft>
              <a:buNone/>
            </a:pPr>
            <a:r>
              <a:rPr lang="en-US" sz="1800" kern="1200" dirty="0"/>
              <a:t>Smash</a:t>
            </a:r>
          </a:p>
          <a:p>
            <a:pPr marL="0" lvl="0" indent="0" algn="ctr" defTabSz="800100">
              <a:lnSpc>
                <a:spcPct val="90000"/>
              </a:lnSpc>
              <a:spcBef>
                <a:spcPct val="0"/>
              </a:spcBef>
              <a:spcAft>
                <a:spcPct val="35000"/>
              </a:spcAft>
              <a:buNone/>
            </a:pPr>
            <a:r>
              <a:rPr lang="en-US" sz="1800" kern="1200" dirty="0"/>
              <a:t>Mario</a:t>
            </a:r>
          </a:p>
          <a:p>
            <a:pPr marL="0" lvl="0" indent="0" algn="ctr" defTabSz="800100">
              <a:lnSpc>
                <a:spcPct val="90000"/>
              </a:lnSpc>
              <a:spcBef>
                <a:spcPct val="0"/>
              </a:spcBef>
              <a:spcAft>
                <a:spcPct val="35000"/>
              </a:spcAft>
              <a:buNone/>
            </a:pPr>
            <a:r>
              <a:rPr lang="en-US" sz="1800" kern="1200" dirty="0"/>
              <a:t>Sonic</a:t>
            </a:r>
          </a:p>
          <a:p>
            <a:pPr marL="0" lvl="0" indent="0" algn="ctr" defTabSz="800100">
              <a:lnSpc>
                <a:spcPct val="90000"/>
              </a:lnSpc>
              <a:spcBef>
                <a:spcPct val="0"/>
              </a:spcBef>
              <a:spcAft>
                <a:spcPct val="35000"/>
              </a:spcAft>
              <a:buNone/>
            </a:pPr>
            <a:r>
              <a:rPr lang="en-US" sz="1800" kern="1200" dirty="0"/>
              <a:t>Cloud</a:t>
            </a:r>
            <a:endParaRPr lang="en-US" sz="1500" kern="1200" dirty="0"/>
          </a:p>
        </p:txBody>
      </p:sp>
      <p:sp>
        <p:nvSpPr>
          <p:cNvPr id="55" name="Freeform: Shape 54">
            <a:extLst>
              <a:ext uri="{FF2B5EF4-FFF2-40B4-BE49-F238E27FC236}">
                <a16:creationId xmlns:a16="http://schemas.microsoft.com/office/drawing/2014/main" id="{C6C75DA9-608A-4FF1-9578-823ABE191F79}"/>
              </a:ext>
            </a:extLst>
          </p:cNvPr>
          <p:cNvSpPr/>
          <p:nvPr/>
        </p:nvSpPr>
        <p:spPr>
          <a:xfrm>
            <a:off x="4454535" y="4237835"/>
            <a:ext cx="1692048" cy="1692048"/>
          </a:xfrm>
          <a:custGeom>
            <a:avLst/>
            <a:gdLst>
              <a:gd name="connsiteX0" fmla="*/ 0 w 1692048"/>
              <a:gd name="connsiteY0" fmla="*/ 846024 h 1692048"/>
              <a:gd name="connsiteX1" fmla="*/ 846024 w 1692048"/>
              <a:gd name="connsiteY1" fmla="*/ 0 h 1692048"/>
              <a:gd name="connsiteX2" fmla="*/ 1692048 w 1692048"/>
              <a:gd name="connsiteY2" fmla="*/ 846024 h 1692048"/>
              <a:gd name="connsiteX3" fmla="*/ 846024 w 1692048"/>
              <a:gd name="connsiteY3" fmla="*/ 1692048 h 1692048"/>
              <a:gd name="connsiteX4" fmla="*/ 0 w 1692048"/>
              <a:gd name="connsiteY4" fmla="*/ 846024 h 1692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048" h="1692048">
                <a:moveTo>
                  <a:pt x="0" y="846024"/>
                </a:moveTo>
                <a:cubicBezTo>
                  <a:pt x="0" y="378778"/>
                  <a:pt x="378778" y="0"/>
                  <a:pt x="846024" y="0"/>
                </a:cubicBezTo>
                <a:cubicBezTo>
                  <a:pt x="1313270" y="0"/>
                  <a:pt x="1692048" y="378778"/>
                  <a:pt x="1692048" y="846024"/>
                </a:cubicBezTo>
                <a:cubicBezTo>
                  <a:pt x="1692048" y="1313270"/>
                  <a:pt x="1313270" y="1692048"/>
                  <a:pt x="846024" y="1692048"/>
                </a:cubicBezTo>
                <a:cubicBezTo>
                  <a:pt x="378778" y="1692048"/>
                  <a:pt x="0" y="1313270"/>
                  <a:pt x="0" y="846024"/>
                </a:cubicBezTo>
                <a:close/>
              </a:path>
            </a:pathLst>
          </a:custGeom>
        </p:spPr>
        <p:style>
          <a:lnRef idx="3">
            <a:schemeClr val="lt1"/>
          </a:lnRef>
          <a:fillRef idx="1">
            <a:schemeClr val="accent3"/>
          </a:fillRef>
          <a:effectRef idx="1">
            <a:schemeClr val="accent3"/>
          </a:effectRef>
          <a:fontRef idx="minor">
            <a:schemeClr val="lt1"/>
          </a:fontRef>
        </p:style>
        <p:txBody>
          <a:bodyPr spcFirstLastPara="0" vert="horz" wrap="square" lIns="270655" tIns="270655" rIns="270655" bIns="270655" numCol="1" spcCol="1270" anchor="ctr" anchorCtr="0">
            <a:noAutofit/>
          </a:bodyPr>
          <a:lstStyle/>
          <a:p>
            <a:pPr marL="0" lvl="0" indent="0" algn="ctr" defTabSz="800100">
              <a:lnSpc>
                <a:spcPct val="90000"/>
              </a:lnSpc>
              <a:spcBef>
                <a:spcPct val="0"/>
              </a:spcBef>
              <a:spcAft>
                <a:spcPct val="35000"/>
              </a:spcAft>
              <a:buNone/>
            </a:pPr>
            <a:r>
              <a:rPr lang="en-US" sz="1800" kern="1200" dirty="0"/>
              <a:t>40k</a:t>
            </a:r>
          </a:p>
          <a:p>
            <a:pPr marL="0" lvl="0" indent="0" algn="ctr" defTabSz="800100">
              <a:lnSpc>
                <a:spcPct val="90000"/>
              </a:lnSpc>
              <a:spcBef>
                <a:spcPct val="0"/>
              </a:spcBef>
              <a:spcAft>
                <a:spcPct val="35000"/>
              </a:spcAft>
              <a:buNone/>
            </a:pPr>
            <a:r>
              <a:rPr lang="en-US" sz="1800" kern="1200" dirty="0"/>
              <a:t>Imperium</a:t>
            </a:r>
          </a:p>
          <a:p>
            <a:pPr marL="0" lvl="0" indent="0" algn="ctr" defTabSz="800100">
              <a:lnSpc>
                <a:spcPct val="90000"/>
              </a:lnSpc>
              <a:spcBef>
                <a:spcPct val="0"/>
              </a:spcBef>
              <a:spcAft>
                <a:spcPct val="35000"/>
              </a:spcAft>
              <a:buNone/>
            </a:pPr>
            <a:r>
              <a:rPr lang="en-US" sz="1800" kern="1200" dirty="0"/>
              <a:t>Chaos</a:t>
            </a:r>
          </a:p>
          <a:p>
            <a:pPr marL="0" lvl="0" indent="0" algn="ctr" defTabSz="800100">
              <a:lnSpc>
                <a:spcPct val="90000"/>
              </a:lnSpc>
              <a:spcBef>
                <a:spcPct val="0"/>
              </a:spcBef>
              <a:spcAft>
                <a:spcPct val="35000"/>
              </a:spcAft>
              <a:buNone/>
            </a:pPr>
            <a:r>
              <a:rPr lang="en-US" sz="1800" kern="1200" dirty="0" err="1"/>
              <a:t>Xenos</a:t>
            </a:r>
            <a:endParaRPr lang="en-US" sz="1800" kern="1200" dirty="0"/>
          </a:p>
        </p:txBody>
      </p:sp>
      <p:sp>
        <p:nvSpPr>
          <p:cNvPr id="60" name="Callout: Bent Line with Border and Accent Bar 59">
            <a:extLst>
              <a:ext uri="{FF2B5EF4-FFF2-40B4-BE49-F238E27FC236}">
                <a16:creationId xmlns:a16="http://schemas.microsoft.com/office/drawing/2014/main" id="{C8E559BC-0320-45F6-861F-D4A7666D125F}"/>
              </a:ext>
            </a:extLst>
          </p:cNvPr>
          <p:cNvSpPr/>
          <p:nvPr/>
        </p:nvSpPr>
        <p:spPr>
          <a:xfrm>
            <a:off x="9636199" y="654945"/>
            <a:ext cx="2456329" cy="1268506"/>
          </a:xfrm>
          <a:prstGeom prst="accentBorderCallout2">
            <a:avLst>
              <a:gd name="adj1" fmla="val 18750"/>
              <a:gd name="adj2" fmla="val -8333"/>
              <a:gd name="adj3" fmla="val 18750"/>
              <a:gd name="adj4" fmla="val -16667"/>
              <a:gd name="adj5" fmla="val 172217"/>
              <a:gd name="adj6" fmla="val -55426"/>
            </a:avLst>
          </a:prstGeom>
          <a:solidFill>
            <a:schemeClr val="bg1">
              <a:lumMod val="85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sz="3200" b="1" dirty="0">
                <a:solidFill>
                  <a:schemeClr val="accent1"/>
                </a:solidFill>
              </a:rPr>
              <a:t>Stop Words</a:t>
            </a:r>
          </a:p>
        </p:txBody>
      </p:sp>
    </p:spTree>
    <p:extLst>
      <p:ext uri="{BB962C8B-B14F-4D97-AF65-F5344CB8AC3E}">
        <p14:creationId xmlns:p14="http://schemas.microsoft.com/office/powerpoint/2010/main" val="985886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60"/>
                                        </p:tgtEl>
                                        <p:attrNameLst>
                                          <p:attrName>style.visibility</p:attrName>
                                        </p:attrNameLst>
                                      </p:cBhvr>
                                      <p:to>
                                        <p:strVal val="visible"/>
                                      </p:to>
                                    </p:set>
                                    <p:animEffect transition="in" filter="randombar(horizontal)">
                                      <p:cBhvr>
                                        <p:cTn id="12" dur="500"/>
                                        <p:tgtEl>
                                          <p:spTgt spid="60"/>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5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6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065818-4371-4D4D-BAA2-89AD2A2485D7}"/>
              </a:ext>
            </a:extLst>
          </p:cNvPr>
          <p:cNvSpPr>
            <a:spLocks noGrp="1"/>
          </p:cNvSpPr>
          <p:nvPr>
            <p:ph type="title"/>
          </p:nvPr>
        </p:nvSpPr>
        <p:spPr>
          <a:xfrm>
            <a:off x="1170628" y="1623853"/>
            <a:ext cx="2713060" cy="1270293"/>
          </a:xfrm>
        </p:spPr>
        <p:txBody>
          <a:bodyPr>
            <a:noAutofit/>
          </a:bodyPr>
          <a:lstStyle/>
          <a:p>
            <a:r>
              <a:rPr lang="en-US" sz="3200" dirty="0">
                <a:solidFill>
                  <a:schemeClr val="bg1"/>
                </a:solidFill>
              </a:rPr>
              <a:t>Logistic Regression</a:t>
            </a:r>
            <a:br>
              <a:rPr lang="en-US" sz="3200" dirty="0">
                <a:solidFill>
                  <a:schemeClr val="bg1"/>
                </a:solidFill>
              </a:rPr>
            </a:br>
            <a:endParaRPr lang="en-US" sz="3200" dirty="0">
              <a:solidFill>
                <a:schemeClr val="bg1"/>
              </a:solidFill>
            </a:endParaRPr>
          </a:p>
        </p:txBody>
      </p:sp>
      <p:sp>
        <p:nvSpPr>
          <p:cNvPr id="49"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51" name="Rectangle 50">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lowchart: Alternate Process 6">
            <a:extLst>
              <a:ext uri="{FF2B5EF4-FFF2-40B4-BE49-F238E27FC236}">
                <a16:creationId xmlns:a16="http://schemas.microsoft.com/office/drawing/2014/main" id="{F66E7AEC-3CF7-4626-BBE6-8882B933EB08}"/>
              </a:ext>
            </a:extLst>
          </p:cNvPr>
          <p:cNvSpPr/>
          <p:nvPr/>
        </p:nvSpPr>
        <p:spPr>
          <a:xfrm>
            <a:off x="4131673" y="464514"/>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Natural</a:t>
            </a:r>
            <a:r>
              <a:rPr lang="en-US" sz="2400" dirty="0"/>
              <a:t> </a:t>
            </a:r>
            <a:r>
              <a:rPr lang="en-US" sz="3200" dirty="0"/>
              <a:t>Language Processing</a:t>
            </a:r>
            <a:endParaRPr lang="en-US" sz="2400" dirty="0"/>
          </a:p>
        </p:txBody>
      </p:sp>
      <p:sp>
        <p:nvSpPr>
          <p:cNvPr id="91" name="Flowchart: Alternate Process 90">
            <a:extLst>
              <a:ext uri="{FF2B5EF4-FFF2-40B4-BE49-F238E27FC236}">
                <a16:creationId xmlns:a16="http://schemas.microsoft.com/office/drawing/2014/main" id="{4598E8D4-FF25-4CF3-A037-46057F5E76BA}"/>
              </a:ext>
            </a:extLst>
          </p:cNvPr>
          <p:cNvSpPr/>
          <p:nvPr/>
        </p:nvSpPr>
        <p:spPr>
          <a:xfrm>
            <a:off x="4131673" y="1476596"/>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Subreddits</a:t>
            </a:r>
            <a:endParaRPr lang="en-US" sz="2400" dirty="0"/>
          </a:p>
        </p:txBody>
      </p:sp>
      <p:sp>
        <p:nvSpPr>
          <p:cNvPr id="92" name="Flowchart: Alternate Process 91">
            <a:extLst>
              <a:ext uri="{FF2B5EF4-FFF2-40B4-BE49-F238E27FC236}">
                <a16:creationId xmlns:a16="http://schemas.microsoft.com/office/drawing/2014/main" id="{40E3084C-2E95-476D-8F6B-1EB69869DAF9}"/>
              </a:ext>
            </a:extLst>
          </p:cNvPr>
          <p:cNvSpPr/>
          <p:nvPr/>
        </p:nvSpPr>
        <p:spPr>
          <a:xfrm>
            <a:off x="4131673" y="2500704"/>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Data Collection</a:t>
            </a:r>
            <a:endParaRPr lang="en-US" sz="2400" dirty="0"/>
          </a:p>
        </p:txBody>
      </p:sp>
      <p:sp>
        <p:nvSpPr>
          <p:cNvPr id="93" name="Flowchart: Alternate Process 92">
            <a:extLst>
              <a:ext uri="{FF2B5EF4-FFF2-40B4-BE49-F238E27FC236}">
                <a16:creationId xmlns:a16="http://schemas.microsoft.com/office/drawing/2014/main" id="{FDF21294-58DE-4825-96C8-6BDE7E35B8D6}"/>
              </a:ext>
            </a:extLst>
          </p:cNvPr>
          <p:cNvSpPr/>
          <p:nvPr/>
        </p:nvSpPr>
        <p:spPr>
          <a:xfrm>
            <a:off x="4131673" y="3472904"/>
            <a:ext cx="6981804" cy="758651"/>
          </a:xfrm>
          <a:prstGeom prst="flowChartAlternateProcess">
            <a:avLst/>
          </a:prstGeom>
          <a:ln>
            <a:solidFill>
              <a:schemeClr val="accent6">
                <a:lumMod val="60000"/>
                <a:lumOff val="4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Interpreting Data</a:t>
            </a:r>
            <a:endParaRPr lang="en-US" sz="2400" dirty="0"/>
          </a:p>
        </p:txBody>
      </p:sp>
      <p:sp>
        <p:nvSpPr>
          <p:cNvPr id="94" name="Flowchart: Alternate Process 93">
            <a:extLst>
              <a:ext uri="{FF2B5EF4-FFF2-40B4-BE49-F238E27FC236}">
                <a16:creationId xmlns:a16="http://schemas.microsoft.com/office/drawing/2014/main" id="{F25F6592-0923-4D9D-8FFB-80F29AE5326F}"/>
              </a:ext>
            </a:extLst>
          </p:cNvPr>
          <p:cNvSpPr/>
          <p:nvPr/>
        </p:nvSpPr>
        <p:spPr>
          <a:xfrm>
            <a:off x="4131673" y="44451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Modeling Techniques</a:t>
            </a:r>
          </a:p>
        </p:txBody>
      </p:sp>
      <p:sp>
        <p:nvSpPr>
          <p:cNvPr id="95" name="Flowchart: Alternate Process 94">
            <a:extLst>
              <a:ext uri="{FF2B5EF4-FFF2-40B4-BE49-F238E27FC236}">
                <a16:creationId xmlns:a16="http://schemas.microsoft.com/office/drawing/2014/main" id="{941E812E-8F25-46C3-BC70-AC21938C1F37}"/>
              </a:ext>
            </a:extLst>
          </p:cNvPr>
          <p:cNvSpPr/>
          <p:nvPr/>
        </p:nvSpPr>
        <p:spPr>
          <a:xfrm>
            <a:off x="4131673" y="547751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 Comparison</a:t>
            </a:r>
          </a:p>
        </p:txBody>
      </p:sp>
      <p:sp>
        <p:nvSpPr>
          <p:cNvPr id="3" name="Arrow: Pentagon 2">
            <a:extLst>
              <a:ext uri="{FF2B5EF4-FFF2-40B4-BE49-F238E27FC236}">
                <a16:creationId xmlns:a16="http://schemas.microsoft.com/office/drawing/2014/main" id="{8102759F-CDDB-4900-9242-BEBB80EFCFD0}"/>
              </a:ext>
            </a:extLst>
          </p:cNvPr>
          <p:cNvSpPr/>
          <p:nvPr/>
        </p:nvSpPr>
        <p:spPr>
          <a:xfrm rot="10800000">
            <a:off x="11113477" y="3601758"/>
            <a:ext cx="1078522" cy="512466"/>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CE86EAE-929B-4801-B4C6-17B1741144C6}"/>
              </a:ext>
            </a:extLst>
          </p:cNvPr>
          <p:cNvSpPr txBox="1">
            <a:spLocks/>
          </p:cNvSpPr>
          <p:nvPr/>
        </p:nvSpPr>
        <p:spPr>
          <a:xfrm>
            <a:off x="1170628" y="2822141"/>
            <a:ext cx="2713060" cy="1270293"/>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bg1"/>
                </a:solidFill>
              </a:rPr>
              <a:t>k-Nearest Neighbors</a:t>
            </a:r>
            <a:br>
              <a:rPr lang="en-US" sz="3200" dirty="0">
                <a:solidFill>
                  <a:schemeClr val="bg1"/>
                </a:solidFill>
              </a:rPr>
            </a:br>
            <a:endParaRPr lang="en-US" sz="3200" dirty="0">
              <a:solidFill>
                <a:schemeClr val="bg1"/>
              </a:solidFill>
            </a:endParaRPr>
          </a:p>
        </p:txBody>
      </p:sp>
      <p:sp>
        <p:nvSpPr>
          <p:cNvPr id="16" name="Title 1">
            <a:extLst>
              <a:ext uri="{FF2B5EF4-FFF2-40B4-BE49-F238E27FC236}">
                <a16:creationId xmlns:a16="http://schemas.microsoft.com/office/drawing/2014/main" id="{E429DBEF-63B4-4965-A8DB-1E7A21DE4C16}"/>
              </a:ext>
            </a:extLst>
          </p:cNvPr>
          <p:cNvSpPr txBox="1">
            <a:spLocks/>
          </p:cNvSpPr>
          <p:nvPr/>
        </p:nvSpPr>
        <p:spPr>
          <a:xfrm>
            <a:off x="1170628" y="4068100"/>
            <a:ext cx="2713060" cy="1270293"/>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bg1"/>
                </a:solidFill>
              </a:rPr>
              <a:t>Naïve Bayes</a:t>
            </a:r>
            <a:br>
              <a:rPr lang="en-US" sz="3200" dirty="0">
                <a:solidFill>
                  <a:schemeClr val="bg1"/>
                </a:solidFill>
              </a:rPr>
            </a:br>
            <a:endParaRPr lang="en-US" sz="3200" dirty="0">
              <a:solidFill>
                <a:schemeClr val="bg1"/>
              </a:solidFill>
            </a:endParaRPr>
          </a:p>
        </p:txBody>
      </p:sp>
    </p:spTree>
    <p:extLst>
      <p:ext uri="{BB962C8B-B14F-4D97-AF65-F5344CB8AC3E}">
        <p14:creationId xmlns:p14="http://schemas.microsoft.com/office/powerpoint/2010/main" val="3943472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500"/>
                                  </p:stCondLst>
                                  <p:childTnLst>
                                    <p:animMotion origin="layout" path="M 8.33333E-7 -0.00486 L 8.33333E-7 0.14259 " pathEditMode="relative" rAng="0" ptsTypes="AA">
                                      <p:cBhvr>
                                        <p:cTn id="6" dur="2000" fill="hold"/>
                                        <p:tgtEl>
                                          <p:spTgt spid="3"/>
                                        </p:tgtEl>
                                        <p:attrNameLst>
                                          <p:attrName>ppt_x</p:attrName>
                                          <p:attrName>ppt_y</p:attrName>
                                        </p:attrNameLst>
                                      </p:cBhvr>
                                      <p:rCtr x="0" y="7361"/>
                                    </p:animMotion>
                                  </p:childTnLst>
                                </p:cTn>
                              </p:par>
                              <p:par>
                                <p:cTn id="7" presetID="7" presetClass="emph" presetSubtype="2" fill="hold" nodeType="withEffect">
                                  <p:stCondLst>
                                    <p:cond delay="500"/>
                                  </p:stCondLst>
                                  <p:childTnLst>
                                    <p:animClr clrSpc="rgb" dir="cw">
                                      <p:cBhvr>
                                        <p:cTn id="8" dur="2000" fill="hold"/>
                                        <p:tgtEl>
                                          <p:spTgt spid="93"/>
                                        </p:tgtEl>
                                        <p:attrNameLst>
                                          <p:attrName>stroke.color</p:attrName>
                                        </p:attrNameLst>
                                      </p:cBhvr>
                                      <p:to>
                                        <a:srgbClr val="CC9900"/>
                                      </p:to>
                                    </p:animClr>
                                    <p:set>
                                      <p:cBhvr>
                                        <p:cTn id="9" dur="2000" fill="hold"/>
                                        <p:tgtEl>
                                          <p:spTgt spid="93"/>
                                        </p:tgtEl>
                                        <p:attrNameLst>
                                          <p:attrName>stroke.on</p:attrName>
                                        </p:attrNameLst>
                                      </p:cBhvr>
                                      <p:to>
                                        <p:strVal val="true"/>
                                      </p:to>
                                    </p:set>
                                  </p:childTnLst>
                                </p:cTn>
                              </p:par>
                              <p:par>
                                <p:cTn id="10" presetID="1" presetClass="emph" presetSubtype="2" fill="hold" nodeType="withEffect">
                                  <p:stCondLst>
                                    <p:cond delay="500"/>
                                  </p:stCondLst>
                                  <p:childTnLst>
                                    <p:animClr clrSpc="rgb" dir="cw">
                                      <p:cBhvr>
                                        <p:cTn id="11" dur="2000" fill="hold"/>
                                        <p:tgtEl>
                                          <p:spTgt spid="93"/>
                                        </p:tgtEl>
                                        <p:attrNameLst>
                                          <p:attrName>fillcolor</p:attrName>
                                        </p:attrNameLst>
                                      </p:cBhvr>
                                      <p:to>
                                        <a:srgbClr val="FFE4B5"/>
                                      </p:to>
                                    </p:animClr>
                                    <p:set>
                                      <p:cBhvr>
                                        <p:cTn id="12" dur="2000" fill="hold"/>
                                        <p:tgtEl>
                                          <p:spTgt spid="93"/>
                                        </p:tgtEl>
                                        <p:attrNameLst>
                                          <p:attrName>fill.type</p:attrName>
                                        </p:attrNameLst>
                                      </p:cBhvr>
                                      <p:to>
                                        <p:strVal val="solid"/>
                                      </p:to>
                                    </p:set>
                                    <p:set>
                                      <p:cBhvr>
                                        <p:cTn id="13" dur="2000" fill="hold"/>
                                        <p:tgtEl>
                                          <p:spTgt spid="93"/>
                                        </p:tgtEl>
                                        <p:attrNameLst>
                                          <p:attrName>fill.on</p:attrName>
                                        </p:attrNameLst>
                                      </p:cBhvr>
                                      <p:to>
                                        <p:strVal val="true"/>
                                      </p:to>
                                    </p:set>
                                  </p:childTnLst>
                                </p:cTn>
                              </p:par>
                            </p:childTnLst>
                          </p:cTn>
                        </p:par>
                        <p:par>
                          <p:cTn id="14" fill="hold">
                            <p:stCondLst>
                              <p:cond delay="2500"/>
                            </p:stCondLst>
                            <p:childTnLst>
                              <p:par>
                                <p:cTn id="15" presetID="16" presetClass="entr" presetSubtype="21" fill="hold" grpId="0" nodeType="afterEffect">
                                  <p:stCondLst>
                                    <p:cond delay="500"/>
                                  </p:stCondLst>
                                  <p:childTnLst>
                                    <p:set>
                                      <p:cBhvr>
                                        <p:cTn id="16" dur="1" fill="hold">
                                          <p:stCondLst>
                                            <p:cond delay="0"/>
                                          </p:stCondLst>
                                        </p:cTn>
                                        <p:tgtEl>
                                          <p:spTgt spid="2"/>
                                        </p:tgtEl>
                                        <p:attrNameLst>
                                          <p:attrName>style.visibility</p:attrName>
                                        </p:attrNameLst>
                                      </p:cBhvr>
                                      <p:to>
                                        <p:strVal val="visible"/>
                                      </p:to>
                                    </p:set>
                                    <p:animEffect transition="in" filter="barn(inVertical)">
                                      <p:cBhvr>
                                        <p:cTn id="17" dur="500"/>
                                        <p:tgtEl>
                                          <p:spTgt spid="2"/>
                                        </p:tgtEl>
                                      </p:cBhvr>
                                    </p:animEffect>
                                  </p:childTnLst>
                                </p:cTn>
                              </p:par>
                              <p:par>
                                <p:cTn id="18" presetID="16" presetClass="entr" presetSubtype="21" fill="hold" grpId="0" nodeType="withEffect">
                                  <p:stCondLst>
                                    <p:cond delay="500"/>
                                  </p:stCondLst>
                                  <p:childTnLst>
                                    <p:set>
                                      <p:cBhvr>
                                        <p:cTn id="19" dur="1" fill="hold">
                                          <p:stCondLst>
                                            <p:cond delay="0"/>
                                          </p:stCondLst>
                                        </p:cTn>
                                        <p:tgtEl>
                                          <p:spTgt spid="15"/>
                                        </p:tgtEl>
                                        <p:attrNameLst>
                                          <p:attrName>style.visibility</p:attrName>
                                        </p:attrNameLst>
                                      </p:cBhvr>
                                      <p:to>
                                        <p:strVal val="visible"/>
                                      </p:to>
                                    </p:set>
                                    <p:animEffect transition="in" filter="barn(inVertical)">
                                      <p:cBhvr>
                                        <p:cTn id="20" dur="500"/>
                                        <p:tgtEl>
                                          <p:spTgt spid="15"/>
                                        </p:tgtEl>
                                      </p:cBhvr>
                                    </p:animEffect>
                                  </p:childTnLst>
                                </p:cTn>
                              </p:par>
                              <p:par>
                                <p:cTn id="21" presetID="16" presetClass="entr" presetSubtype="21"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Effect transition="in" filter="barn(inVertical)">
                                      <p:cBhvr>
                                        <p:cTn id="23" dur="500"/>
                                        <p:tgtEl>
                                          <p:spTgt spid="16"/>
                                        </p:tgtEl>
                                      </p:cBhvr>
                                    </p:animEffect>
                                  </p:childTnLst>
                                </p:cTn>
                              </p:par>
                              <p:par>
                                <p:cTn id="24" presetID="7" presetClass="emph" presetSubtype="2" fill="hold" nodeType="withEffect">
                                  <p:stCondLst>
                                    <p:cond delay="0"/>
                                  </p:stCondLst>
                                  <p:childTnLst>
                                    <p:animClr clrSpc="rgb" dir="cw">
                                      <p:cBhvr>
                                        <p:cTn id="25" dur="500" fill="hold"/>
                                        <p:tgtEl>
                                          <p:spTgt spid="94"/>
                                        </p:tgtEl>
                                        <p:attrNameLst>
                                          <p:attrName>stroke.color</p:attrName>
                                        </p:attrNameLst>
                                      </p:cBhvr>
                                      <p:to>
                                        <a:srgbClr val="FE6237"/>
                                      </p:to>
                                    </p:animClr>
                                    <p:set>
                                      <p:cBhvr>
                                        <p:cTn id="26" dur="500" fill="hold"/>
                                        <p:tgtEl>
                                          <p:spTgt spid="94"/>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15" grpId="0"/>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3195B-C77E-453A-AFDA-CD6A76BE87C0}"/>
              </a:ext>
            </a:extLst>
          </p:cNvPr>
          <p:cNvSpPr>
            <a:spLocks noGrp="1"/>
          </p:cNvSpPr>
          <p:nvPr>
            <p:ph type="title"/>
          </p:nvPr>
        </p:nvSpPr>
        <p:spPr/>
        <p:txBody>
          <a:bodyPr/>
          <a:lstStyle/>
          <a:p>
            <a:r>
              <a:rPr lang="en-US" dirty="0"/>
              <a:t>Logistic Regression</a:t>
            </a:r>
          </a:p>
        </p:txBody>
      </p:sp>
      <p:sp>
        <p:nvSpPr>
          <p:cNvPr id="3" name="Content Placeholder 2">
            <a:extLst>
              <a:ext uri="{FF2B5EF4-FFF2-40B4-BE49-F238E27FC236}">
                <a16:creationId xmlns:a16="http://schemas.microsoft.com/office/drawing/2014/main" id="{F28CA12B-EB50-4196-8C04-D3241EFE2F20}"/>
              </a:ext>
            </a:extLst>
          </p:cNvPr>
          <p:cNvSpPr>
            <a:spLocks noGrp="1"/>
          </p:cNvSpPr>
          <p:nvPr>
            <p:ph sz="half" idx="1"/>
          </p:nvPr>
        </p:nvSpPr>
        <p:spPr>
          <a:xfrm>
            <a:off x="2592924" y="1690687"/>
            <a:ext cx="4313864" cy="3777622"/>
          </a:xfrm>
        </p:spPr>
        <p:txBody>
          <a:bodyPr/>
          <a:lstStyle/>
          <a:p>
            <a:pPr marL="285750" indent="-285750">
              <a:buFont typeface="Arial" panose="020B0604020202020204" pitchFamily="34" charset="0"/>
              <a:buChar char="•"/>
            </a:pPr>
            <a:r>
              <a:rPr lang="en-US" dirty="0"/>
              <a:t>Similar to Linear Regression but used for predicting discrete outcomes instead of continuous</a:t>
            </a:r>
          </a:p>
          <a:p>
            <a:pPr marL="285750" indent="-285750">
              <a:buFont typeface="Arial" panose="020B0604020202020204" pitchFamily="34" charset="0"/>
              <a:buChar char="•"/>
            </a:pPr>
            <a:r>
              <a:rPr lang="en-US" dirty="0"/>
              <a:t>Model output is “log-odds” – a function of probability of positive class</a:t>
            </a:r>
          </a:p>
          <a:p>
            <a:pPr marL="0" indent="0">
              <a:buNone/>
            </a:pPr>
            <a:endParaRPr lang="en-US" dirty="0"/>
          </a:p>
        </p:txBody>
      </p:sp>
      <p:sp>
        <p:nvSpPr>
          <p:cNvPr id="4" name="Content Placeholder 3">
            <a:extLst>
              <a:ext uri="{FF2B5EF4-FFF2-40B4-BE49-F238E27FC236}">
                <a16:creationId xmlns:a16="http://schemas.microsoft.com/office/drawing/2014/main" id="{EF0B4224-CBFA-4DD2-9A57-47A6E4D087D8}"/>
              </a:ext>
            </a:extLst>
          </p:cNvPr>
          <p:cNvSpPr>
            <a:spLocks noGrp="1"/>
          </p:cNvSpPr>
          <p:nvPr>
            <p:ph sz="half" idx="2"/>
          </p:nvPr>
        </p:nvSpPr>
        <p:spPr>
          <a:xfrm>
            <a:off x="7190747" y="1616635"/>
            <a:ext cx="4313864" cy="3777622"/>
          </a:xfrm>
        </p:spPr>
        <p:txBody>
          <a:bodyPr/>
          <a:lstStyle/>
          <a:p>
            <a:r>
              <a:rPr lang="en-US" dirty="0">
                <a:solidFill>
                  <a:schemeClr val="accent1"/>
                </a:solidFill>
              </a:rPr>
              <a:t>In the context of this problem:</a:t>
            </a:r>
          </a:p>
          <a:p>
            <a:pPr marL="285750" indent="-285750">
              <a:buFont typeface="Arial" panose="020B0604020202020204" pitchFamily="34" charset="0"/>
              <a:buChar char="•"/>
            </a:pPr>
            <a:r>
              <a:rPr lang="en-US" dirty="0"/>
              <a:t>Used to classify posts between 2 subreddits</a:t>
            </a:r>
          </a:p>
          <a:p>
            <a:pPr marL="285750" indent="-285750">
              <a:buFont typeface="Arial" panose="020B0604020202020204" pitchFamily="34" charset="0"/>
              <a:buChar char="•"/>
            </a:pPr>
            <a:r>
              <a:rPr lang="en-US" dirty="0"/>
              <a:t>Outputs a number that can is proportional to the probability of the post being from one subreddit</a:t>
            </a:r>
          </a:p>
          <a:p>
            <a:pPr marL="285750" indent="-285750">
              <a:buFont typeface="Arial" panose="020B0604020202020204" pitchFamily="34" charset="0"/>
              <a:buChar char="•"/>
            </a:pPr>
            <a:r>
              <a:rPr lang="en-US" dirty="0"/>
              <a:t>Uses that probability to form prediction of which subreddit the post is from</a:t>
            </a:r>
          </a:p>
          <a:p>
            <a:endParaRPr lang="en-US" dirty="0"/>
          </a:p>
        </p:txBody>
      </p:sp>
      <p:pic>
        <p:nvPicPr>
          <p:cNvPr id="5" name="Picture 2" descr="Image result for logistic regression formula">
            <a:extLst>
              <a:ext uri="{FF2B5EF4-FFF2-40B4-BE49-F238E27FC236}">
                <a16:creationId xmlns:a16="http://schemas.microsoft.com/office/drawing/2014/main" id="{DDE1A8BB-88FB-4F6D-B7EF-71D437B3D8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4611" y="5062314"/>
            <a:ext cx="7429500" cy="12477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C0EFD0E-EDCA-4140-91F3-7573CFC014E8}"/>
              </a:ext>
            </a:extLst>
          </p:cNvPr>
          <p:cNvSpPr/>
          <p:nvPr/>
        </p:nvSpPr>
        <p:spPr>
          <a:xfrm>
            <a:off x="6308723" y="5138515"/>
            <a:ext cx="5195888" cy="1095375"/>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7" name="Rectangle 6">
            <a:extLst>
              <a:ext uri="{FF2B5EF4-FFF2-40B4-BE49-F238E27FC236}">
                <a16:creationId xmlns:a16="http://schemas.microsoft.com/office/drawing/2014/main" id="{992EF491-BFB2-4BAF-9B30-6142A5B95732}"/>
              </a:ext>
            </a:extLst>
          </p:cNvPr>
          <p:cNvSpPr/>
          <p:nvPr/>
        </p:nvSpPr>
        <p:spPr>
          <a:xfrm>
            <a:off x="3960809" y="5055583"/>
            <a:ext cx="2090739" cy="1247774"/>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8" name="TextBox 7">
            <a:extLst>
              <a:ext uri="{FF2B5EF4-FFF2-40B4-BE49-F238E27FC236}">
                <a16:creationId xmlns:a16="http://schemas.microsoft.com/office/drawing/2014/main" id="{05143909-3086-41CC-AA58-356B5BA6F69E}"/>
              </a:ext>
            </a:extLst>
          </p:cNvPr>
          <p:cNvSpPr txBox="1"/>
          <p:nvPr/>
        </p:nvSpPr>
        <p:spPr>
          <a:xfrm>
            <a:off x="2160586" y="5264310"/>
            <a:ext cx="1466850" cy="923330"/>
          </a:xfrm>
          <a:prstGeom prst="rect">
            <a:avLst/>
          </a:prstGeom>
          <a:noFill/>
        </p:spPr>
        <p:txBody>
          <a:bodyPr wrap="square" rtlCol="0">
            <a:spAutoFit/>
          </a:bodyPr>
          <a:lstStyle/>
          <a:p>
            <a:r>
              <a:rPr lang="en-US" dirty="0"/>
              <a:t>P = Probability of Y = 1</a:t>
            </a:r>
          </a:p>
        </p:txBody>
      </p:sp>
    </p:spTree>
    <p:extLst>
      <p:ext uri="{BB962C8B-B14F-4D97-AF65-F5344CB8AC3E}">
        <p14:creationId xmlns:p14="http://schemas.microsoft.com/office/powerpoint/2010/main" val="13829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4">
                                            <p:txEl>
                                              <p:pRg st="0" end="0"/>
                                            </p:txEl>
                                          </p:spTgt>
                                        </p:tgtEl>
                                        <p:attrNameLst>
                                          <p:attrName>style.visibility</p:attrName>
                                        </p:attrNameLst>
                                      </p:cBhvr>
                                      <p:to>
                                        <p:strVal val="visible"/>
                                      </p:to>
                                    </p:set>
                                    <p:animEffect transition="in" filter="fade">
                                      <p:cBhvr>
                                        <p:cTn id="26" dur="500"/>
                                        <p:tgtEl>
                                          <p:spTgt spid="4">
                                            <p:txEl>
                                              <p:pRg st="0" end="0"/>
                                            </p:txEl>
                                          </p:spTgt>
                                        </p:tgtEl>
                                      </p:cBhvr>
                                    </p:animEffec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4">
                                            <p:txEl>
                                              <p:pRg st="1" end="1"/>
                                            </p:txEl>
                                          </p:spTgt>
                                        </p:tgtEl>
                                        <p:attrNameLst>
                                          <p:attrName>style.visibility</p:attrName>
                                        </p:attrNameLst>
                                      </p:cBhvr>
                                      <p:to>
                                        <p:strVal val="visible"/>
                                      </p:to>
                                    </p:set>
                                    <p:animEffect transition="in" filter="fade">
                                      <p:cBhvr>
                                        <p:cTn id="30" dur="500"/>
                                        <p:tgtEl>
                                          <p:spTgt spid="4">
                                            <p:txEl>
                                              <p:pRg st="1" end="1"/>
                                            </p:txEl>
                                          </p:spTgt>
                                        </p:tgtEl>
                                      </p:cBhvr>
                                    </p:animEffect>
                                  </p:childTnLst>
                                </p:cTn>
                              </p:par>
                            </p:childTnLst>
                          </p:cTn>
                        </p:par>
                        <p:par>
                          <p:cTn id="31" fill="hold">
                            <p:stCondLst>
                              <p:cond delay="1000"/>
                            </p:stCondLst>
                            <p:childTnLst>
                              <p:par>
                                <p:cTn id="32" presetID="10" presetClass="entr" presetSubtype="0" fill="hold" grpId="0" nodeType="afterEffect">
                                  <p:stCondLst>
                                    <p:cond delay="0"/>
                                  </p:stCondLst>
                                  <p:childTnLst>
                                    <p:set>
                                      <p:cBhvr>
                                        <p:cTn id="33" dur="1" fill="hold">
                                          <p:stCondLst>
                                            <p:cond delay="0"/>
                                          </p:stCondLst>
                                        </p:cTn>
                                        <p:tgtEl>
                                          <p:spTgt spid="4">
                                            <p:txEl>
                                              <p:pRg st="2" end="2"/>
                                            </p:txEl>
                                          </p:spTgt>
                                        </p:tgtEl>
                                        <p:attrNameLst>
                                          <p:attrName>style.visibility</p:attrName>
                                        </p:attrNameLst>
                                      </p:cBhvr>
                                      <p:to>
                                        <p:strVal val="visible"/>
                                      </p:to>
                                    </p:set>
                                    <p:animEffect transition="in" filter="fade">
                                      <p:cBhvr>
                                        <p:cTn id="34" dur="500"/>
                                        <p:tgtEl>
                                          <p:spTgt spid="4">
                                            <p:txEl>
                                              <p:pRg st="2" end="2"/>
                                            </p:txEl>
                                          </p:spTgt>
                                        </p:tgtEl>
                                      </p:cBhvr>
                                    </p:animEffect>
                                  </p:childTnLst>
                                </p:cTn>
                              </p:par>
                            </p:childTnLst>
                          </p:cTn>
                        </p:par>
                        <p:par>
                          <p:cTn id="35" fill="hold">
                            <p:stCondLst>
                              <p:cond delay="1500"/>
                            </p:stCondLst>
                            <p:childTnLst>
                              <p:par>
                                <p:cTn id="36" presetID="10" presetClass="entr" presetSubtype="0" fill="hold" grpId="0" nodeType="afterEffect">
                                  <p:stCondLst>
                                    <p:cond delay="0"/>
                                  </p:stCondLst>
                                  <p:childTnLst>
                                    <p:set>
                                      <p:cBhvr>
                                        <p:cTn id="37" dur="1" fill="hold">
                                          <p:stCondLst>
                                            <p:cond delay="0"/>
                                          </p:stCondLst>
                                        </p:cTn>
                                        <p:tgtEl>
                                          <p:spTgt spid="4">
                                            <p:txEl>
                                              <p:pRg st="3" end="3"/>
                                            </p:txEl>
                                          </p:spTgt>
                                        </p:tgtEl>
                                        <p:attrNameLst>
                                          <p:attrName>style.visibility</p:attrName>
                                        </p:attrNameLst>
                                      </p:cBhvr>
                                      <p:to>
                                        <p:strVal val="visible"/>
                                      </p:to>
                                    </p:set>
                                    <p:animEffect transition="in" filter="fade">
                                      <p:cBhvr>
                                        <p:cTn id="38"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6" grpId="0" animBg="1"/>
      <p:bldP spid="7" grpId="0" animBg="1"/>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0726C-745B-49D7-A314-243ACC167024}"/>
              </a:ext>
            </a:extLst>
          </p:cNvPr>
          <p:cNvSpPr>
            <a:spLocks noGrp="1"/>
          </p:cNvSpPr>
          <p:nvPr>
            <p:ph type="title"/>
          </p:nvPr>
        </p:nvSpPr>
        <p:spPr/>
        <p:txBody>
          <a:bodyPr/>
          <a:lstStyle/>
          <a:p>
            <a:r>
              <a:rPr lang="en-US" dirty="0"/>
              <a:t>k-Nearest Neighbors</a:t>
            </a:r>
          </a:p>
        </p:txBody>
      </p:sp>
      <p:sp>
        <p:nvSpPr>
          <p:cNvPr id="3" name="Content Placeholder 2">
            <a:extLst>
              <a:ext uri="{FF2B5EF4-FFF2-40B4-BE49-F238E27FC236}">
                <a16:creationId xmlns:a16="http://schemas.microsoft.com/office/drawing/2014/main" id="{47571F63-E590-440D-B042-85D33496FBE1}"/>
              </a:ext>
            </a:extLst>
          </p:cNvPr>
          <p:cNvSpPr>
            <a:spLocks noGrp="1"/>
          </p:cNvSpPr>
          <p:nvPr>
            <p:ph sz="half" idx="1"/>
          </p:nvPr>
        </p:nvSpPr>
        <p:spPr/>
        <p:txBody>
          <a:bodyPr/>
          <a:lstStyle/>
          <a:p>
            <a:pPr>
              <a:buFont typeface="Arial" panose="020B0604020202020204" pitchFamily="34" charset="0"/>
              <a:buChar char="•"/>
            </a:pPr>
            <a:r>
              <a:rPr lang="en-US" dirty="0"/>
              <a:t>Classifies by comparing unknown point to observations with the closest features – “neighbors”</a:t>
            </a:r>
          </a:p>
          <a:p>
            <a:pPr>
              <a:buFont typeface="Arial" panose="020B0604020202020204" pitchFamily="34" charset="0"/>
              <a:buChar char="•"/>
            </a:pPr>
            <a:r>
              <a:rPr lang="en-US" dirty="0"/>
              <a:t>K is the number of neighbors to compare to</a:t>
            </a:r>
          </a:p>
          <a:p>
            <a:endParaRPr lang="en-US" dirty="0"/>
          </a:p>
        </p:txBody>
      </p:sp>
      <p:sp>
        <p:nvSpPr>
          <p:cNvPr id="4" name="Content Placeholder 3">
            <a:extLst>
              <a:ext uri="{FF2B5EF4-FFF2-40B4-BE49-F238E27FC236}">
                <a16:creationId xmlns:a16="http://schemas.microsoft.com/office/drawing/2014/main" id="{B83CDAE7-E603-435C-8822-13FBCFAF76D9}"/>
              </a:ext>
            </a:extLst>
          </p:cNvPr>
          <p:cNvSpPr>
            <a:spLocks noGrp="1"/>
          </p:cNvSpPr>
          <p:nvPr>
            <p:ph sz="half" idx="2"/>
          </p:nvPr>
        </p:nvSpPr>
        <p:spPr/>
        <p:txBody>
          <a:bodyPr/>
          <a:lstStyle/>
          <a:p>
            <a:r>
              <a:rPr lang="en-US" dirty="0">
                <a:solidFill>
                  <a:schemeClr val="accent1"/>
                </a:solidFill>
              </a:rPr>
              <a:t>In the context of this problem:</a:t>
            </a:r>
          </a:p>
          <a:p>
            <a:pPr marL="285750" indent="-285750">
              <a:buFont typeface="Arial" panose="020B0604020202020204" pitchFamily="34" charset="0"/>
              <a:buChar char="•"/>
            </a:pPr>
            <a:r>
              <a:rPr lang="en-US" dirty="0"/>
              <a:t>Looks for the k posts with the most overlap in words and classifies post in the most common subreddit among those k neighboring posts</a:t>
            </a:r>
          </a:p>
          <a:p>
            <a:endParaRPr lang="en-US" dirty="0"/>
          </a:p>
        </p:txBody>
      </p:sp>
      <p:pic>
        <p:nvPicPr>
          <p:cNvPr id="11268" name="Picture 4" descr="Image result for k nearest neighbor 3 classes">
            <a:extLst>
              <a:ext uri="{FF2B5EF4-FFF2-40B4-BE49-F238E27FC236}">
                <a16:creationId xmlns:a16="http://schemas.microsoft.com/office/drawing/2014/main" id="{5752C31C-53AF-4FDF-9B9B-6C6F47563C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6288" y="3897863"/>
            <a:ext cx="3714121" cy="278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2645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268"/>
                                        </p:tgtEl>
                                        <p:attrNameLst>
                                          <p:attrName>style.visibility</p:attrName>
                                        </p:attrNameLst>
                                      </p:cBhvr>
                                      <p:to>
                                        <p:strVal val="visible"/>
                                      </p:to>
                                    </p:set>
                                    <p:animEffect transition="in" filter="fade">
                                      <p:cBhvr>
                                        <p:cTn id="7" dur="500"/>
                                        <p:tgtEl>
                                          <p:spTgt spid="1126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Effect transition="in" filter="fade">
                                      <p:cBhvr>
                                        <p:cTn id="16"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065818-4371-4D4D-BAA2-89AD2A2485D7}"/>
              </a:ext>
            </a:extLst>
          </p:cNvPr>
          <p:cNvSpPr>
            <a:spLocks noGrp="1"/>
          </p:cNvSpPr>
          <p:nvPr>
            <p:ph type="title"/>
          </p:nvPr>
        </p:nvSpPr>
        <p:spPr>
          <a:xfrm>
            <a:off x="1259893" y="3101093"/>
            <a:ext cx="2454052" cy="3029344"/>
          </a:xfrm>
        </p:spPr>
        <p:txBody>
          <a:bodyPr>
            <a:normAutofit/>
          </a:bodyPr>
          <a:lstStyle/>
          <a:p>
            <a:r>
              <a:rPr lang="en-US" sz="3200">
                <a:solidFill>
                  <a:schemeClr val="bg1"/>
                </a:solidFill>
              </a:rPr>
              <a:t>Agenda</a:t>
            </a:r>
          </a:p>
        </p:txBody>
      </p:sp>
      <p:sp>
        <p:nvSpPr>
          <p:cNvPr id="49"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51" name="Rectangle 50">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Alternate Process 6">
            <a:extLst>
              <a:ext uri="{FF2B5EF4-FFF2-40B4-BE49-F238E27FC236}">
                <a16:creationId xmlns:a16="http://schemas.microsoft.com/office/drawing/2014/main" id="{F66E7AEC-3CF7-4626-BBE6-8882B933EB08}"/>
              </a:ext>
            </a:extLst>
          </p:cNvPr>
          <p:cNvSpPr/>
          <p:nvPr/>
        </p:nvSpPr>
        <p:spPr>
          <a:xfrm>
            <a:off x="4131673" y="46451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Natural</a:t>
            </a:r>
            <a:r>
              <a:rPr lang="en-US" sz="2400" dirty="0"/>
              <a:t> </a:t>
            </a:r>
            <a:r>
              <a:rPr lang="en-US" sz="3200" dirty="0"/>
              <a:t>Language Processing</a:t>
            </a:r>
            <a:endParaRPr lang="en-US" sz="2400" dirty="0"/>
          </a:p>
        </p:txBody>
      </p:sp>
      <p:sp>
        <p:nvSpPr>
          <p:cNvPr id="91" name="Flowchart: Alternate Process 90">
            <a:extLst>
              <a:ext uri="{FF2B5EF4-FFF2-40B4-BE49-F238E27FC236}">
                <a16:creationId xmlns:a16="http://schemas.microsoft.com/office/drawing/2014/main" id="{4598E8D4-FF25-4CF3-A037-46057F5E76BA}"/>
              </a:ext>
            </a:extLst>
          </p:cNvPr>
          <p:cNvSpPr/>
          <p:nvPr/>
        </p:nvSpPr>
        <p:spPr>
          <a:xfrm>
            <a:off x="4131673" y="1476596"/>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Subreddits</a:t>
            </a:r>
            <a:endParaRPr lang="en-US" sz="2400" dirty="0"/>
          </a:p>
        </p:txBody>
      </p:sp>
      <p:sp>
        <p:nvSpPr>
          <p:cNvPr id="92" name="Flowchart: Alternate Process 91">
            <a:extLst>
              <a:ext uri="{FF2B5EF4-FFF2-40B4-BE49-F238E27FC236}">
                <a16:creationId xmlns:a16="http://schemas.microsoft.com/office/drawing/2014/main" id="{40E3084C-2E95-476D-8F6B-1EB69869DAF9}"/>
              </a:ext>
            </a:extLst>
          </p:cNvPr>
          <p:cNvSpPr/>
          <p:nvPr/>
        </p:nvSpPr>
        <p:spPr>
          <a:xfrm>
            <a:off x="4131673" y="25007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Data Collection</a:t>
            </a:r>
            <a:endParaRPr lang="en-US" sz="2400" dirty="0"/>
          </a:p>
        </p:txBody>
      </p:sp>
      <p:sp>
        <p:nvSpPr>
          <p:cNvPr id="93" name="Flowchart: Alternate Process 92">
            <a:extLst>
              <a:ext uri="{FF2B5EF4-FFF2-40B4-BE49-F238E27FC236}">
                <a16:creationId xmlns:a16="http://schemas.microsoft.com/office/drawing/2014/main" id="{FDF21294-58DE-4825-96C8-6BDE7E35B8D6}"/>
              </a:ext>
            </a:extLst>
          </p:cNvPr>
          <p:cNvSpPr/>
          <p:nvPr/>
        </p:nvSpPr>
        <p:spPr>
          <a:xfrm>
            <a:off x="4131673" y="34729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Interpreting Data</a:t>
            </a:r>
            <a:endParaRPr lang="en-US" sz="2400" dirty="0"/>
          </a:p>
        </p:txBody>
      </p:sp>
      <p:sp>
        <p:nvSpPr>
          <p:cNvPr id="94" name="Flowchart: Alternate Process 93">
            <a:extLst>
              <a:ext uri="{FF2B5EF4-FFF2-40B4-BE49-F238E27FC236}">
                <a16:creationId xmlns:a16="http://schemas.microsoft.com/office/drawing/2014/main" id="{F25F6592-0923-4D9D-8FFB-80F29AE5326F}"/>
              </a:ext>
            </a:extLst>
          </p:cNvPr>
          <p:cNvSpPr/>
          <p:nvPr/>
        </p:nvSpPr>
        <p:spPr>
          <a:xfrm>
            <a:off x="4131673" y="44451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Modeling Techniques</a:t>
            </a:r>
          </a:p>
        </p:txBody>
      </p:sp>
      <p:sp>
        <p:nvSpPr>
          <p:cNvPr id="95" name="Flowchart: Alternate Process 94">
            <a:extLst>
              <a:ext uri="{FF2B5EF4-FFF2-40B4-BE49-F238E27FC236}">
                <a16:creationId xmlns:a16="http://schemas.microsoft.com/office/drawing/2014/main" id="{941E812E-8F25-46C3-BC70-AC21938C1F37}"/>
              </a:ext>
            </a:extLst>
          </p:cNvPr>
          <p:cNvSpPr/>
          <p:nvPr/>
        </p:nvSpPr>
        <p:spPr>
          <a:xfrm>
            <a:off x="4131673" y="547751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 Comparison</a:t>
            </a:r>
          </a:p>
        </p:txBody>
      </p:sp>
    </p:spTree>
    <p:extLst>
      <p:ext uri="{BB962C8B-B14F-4D97-AF65-F5344CB8AC3E}">
        <p14:creationId xmlns:p14="http://schemas.microsoft.com/office/powerpoint/2010/main" val="3623696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1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circle(in)">
                                      <p:cBhvr>
                                        <p:cTn id="12" dur="10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circle(in)">
                                      <p:cBhvr>
                                        <p:cTn id="17" dur="1000"/>
                                        <p:tgtEl>
                                          <p:spTgt spid="92"/>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93"/>
                                        </p:tgtEl>
                                        <p:attrNameLst>
                                          <p:attrName>style.visibility</p:attrName>
                                        </p:attrNameLst>
                                      </p:cBhvr>
                                      <p:to>
                                        <p:strVal val="visible"/>
                                      </p:to>
                                    </p:set>
                                    <p:animEffect transition="in" filter="circle(in)">
                                      <p:cBhvr>
                                        <p:cTn id="22" dur="1000"/>
                                        <p:tgtEl>
                                          <p:spTgt spid="93"/>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94"/>
                                        </p:tgtEl>
                                        <p:attrNameLst>
                                          <p:attrName>style.visibility</p:attrName>
                                        </p:attrNameLst>
                                      </p:cBhvr>
                                      <p:to>
                                        <p:strVal val="visible"/>
                                      </p:to>
                                    </p:set>
                                    <p:animEffect transition="in" filter="circle(in)">
                                      <p:cBhvr>
                                        <p:cTn id="27" dur="1000"/>
                                        <p:tgtEl>
                                          <p:spTgt spid="94"/>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95"/>
                                        </p:tgtEl>
                                        <p:attrNameLst>
                                          <p:attrName>style.visibility</p:attrName>
                                        </p:attrNameLst>
                                      </p:cBhvr>
                                      <p:to>
                                        <p:strVal val="visible"/>
                                      </p:to>
                                    </p:set>
                                    <p:animEffect transition="in" filter="circle(in)">
                                      <p:cBhvr>
                                        <p:cTn id="32" dur="10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1" grpId="0" animBg="1"/>
      <p:bldP spid="92" grpId="0" animBg="1"/>
      <p:bldP spid="93" grpId="0" animBg="1"/>
      <p:bldP spid="94" grpId="0" animBg="1"/>
      <p:bldP spid="9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0726C-745B-49D7-A314-243ACC167024}"/>
              </a:ext>
            </a:extLst>
          </p:cNvPr>
          <p:cNvSpPr>
            <a:spLocks noGrp="1"/>
          </p:cNvSpPr>
          <p:nvPr>
            <p:ph type="title"/>
          </p:nvPr>
        </p:nvSpPr>
        <p:spPr/>
        <p:txBody>
          <a:bodyPr/>
          <a:lstStyle/>
          <a:p>
            <a:r>
              <a:rPr lang="en-US" dirty="0"/>
              <a:t>Naïve Bayes</a:t>
            </a:r>
          </a:p>
        </p:txBody>
      </p:sp>
      <p:sp>
        <p:nvSpPr>
          <p:cNvPr id="3" name="Content Placeholder 2">
            <a:extLst>
              <a:ext uri="{FF2B5EF4-FFF2-40B4-BE49-F238E27FC236}">
                <a16:creationId xmlns:a16="http://schemas.microsoft.com/office/drawing/2014/main" id="{47571F63-E590-440D-B042-85D33496FBE1}"/>
              </a:ext>
            </a:extLst>
          </p:cNvPr>
          <p:cNvSpPr>
            <a:spLocks noGrp="1"/>
          </p:cNvSpPr>
          <p:nvPr>
            <p:ph sz="half" idx="1"/>
          </p:nvPr>
        </p:nvSpPr>
        <p:spPr>
          <a:xfrm>
            <a:off x="2589212" y="2133600"/>
            <a:ext cx="4313864" cy="1906954"/>
          </a:xfrm>
        </p:spPr>
        <p:txBody>
          <a:bodyPr>
            <a:normAutofit/>
          </a:bodyPr>
          <a:lstStyle/>
          <a:p>
            <a:pPr>
              <a:buFont typeface="Arial" panose="020B0604020202020204" pitchFamily="34" charset="0"/>
              <a:buChar char="•"/>
            </a:pPr>
            <a:r>
              <a:rPr lang="en-US" dirty="0"/>
              <a:t>Makes use of Bayes Theorem</a:t>
            </a:r>
          </a:p>
          <a:p>
            <a:pPr lvl="1">
              <a:buFont typeface="Arial" panose="020B0604020202020204" pitchFamily="34" charset="0"/>
              <a:buChar char="•"/>
            </a:pPr>
            <a:r>
              <a:rPr lang="en-US" dirty="0"/>
              <a:t>Conditional Probability</a:t>
            </a:r>
          </a:p>
          <a:p>
            <a:pPr>
              <a:buFont typeface="Arial" panose="020B0604020202020204" pitchFamily="34" charset="0"/>
              <a:buChar char="•"/>
            </a:pPr>
            <a:r>
              <a:rPr lang="en-US" dirty="0"/>
              <a:t>Makes assumption that all features are independent</a:t>
            </a:r>
          </a:p>
          <a:p>
            <a:pPr lvl="1">
              <a:buFont typeface="Arial" panose="020B0604020202020204" pitchFamily="34" charset="0"/>
              <a:buChar char="•"/>
            </a:pPr>
            <a:r>
              <a:rPr lang="en-US" dirty="0"/>
              <a:t>Not actually the case here</a:t>
            </a:r>
          </a:p>
          <a:p>
            <a:endParaRPr lang="en-US" dirty="0"/>
          </a:p>
        </p:txBody>
      </p:sp>
      <p:sp>
        <p:nvSpPr>
          <p:cNvPr id="4" name="Content Placeholder 3">
            <a:extLst>
              <a:ext uri="{FF2B5EF4-FFF2-40B4-BE49-F238E27FC236}">
                <a16:creationId xmlns:a16="http://schemas.microsoft.com/office/drawing/2014/main" id="{B83CDAE7-E603-435C-8822-13FBCFAF76D9}"/>
              </a:ext>
            </a:extLst>
          </p:cNvPr>
          <p:cNvSpPr>
            <a:spLocks noGrp="1"/>
          </p:cNvSpPr>
          <p:nvPr>
            <p:ph sz="half" idx="2"/>
          </p:nvPr>
        </p:nvSpPr>
        <p:spPr/>
        <p:txBody>
          <a:bodyPr>
            <a:normAutofit/>
          </a:bodyPr>
          <a:lstStyle/>
          <a:p>
            <a:r>
              <a:rPr lang="en-US" dirty="0">
                <a:solidFill>
                  <a:schemeClr val="accent1"/>
                </a:solidFill>
              </a:rPr>
              <a:t>In the context of this problem:</a:t>
            </a:r>
          </a:p>
          <a:p>
            <a:pPr marL="285750" indent="-285750">
              <a:buFont typeface="Arial" panose="020B0604020202020204" pitchFamily="34" charset="0"/>
              <a:buChar char="•"/>
            </a:pPr>
            <a:r>
              <a:rPr lang="en-US" dirty="0"/>
              <a:t>Using Bayes Theorem to calculate the Probability that the post is from a certain subreddit given the word in the post</a:t>
            </a:r>
          </a:p>
          <a:p>
            <a:endParaRPr lang="en-US" dirty="0"/>
          </a:p>
        </p:txBody>
      </p:sp>
      <p:pic>
        <p:nvPicPr>
          <p:cNvPr id="6" name="Picture 5">
            <a:extLst>
              <a:ext uri="{FF2B5EF4-FFF2-40B4-BE49-F238E27FC236}">
                <a16:creationId xmlns:a16="http://schemas.microsoft.com/office/drawing/2014/main" id="{048AC8AA-86DE-4D9D-957D-A7297A2D6935}"/>
              </a:ext>
            </a:extLst>
          </p:cNvPr>
          <p:cNvPicPr>
            <a:picLocks noChangeAspect="1"/>
          </p:cNvPicPr>
          <p:nvPr/>
        </p:nvPicPr>
        <p:blipFill>
          <a:blip r:embed="rId3"/>
          <a:stretch>
            <a:fillRect/>
          </a:stretch>
        </p:blipFill>
        <p:spPr>
          <a:xfrm>
            <a:off x="1493008" y="4269154"/>
            <a:ext cx="4993396" cy="82205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9EA9CD8-0F9C-49D7-B4B3-656B7A2F82FC}"/>
                  </a:ext>
                </a:extLst>
              </p:cNvPr>
              <p:cNvSpPr txBox="1"/>
              <p:nvPr/>
            </p:nvSpPr>
            <p:spPr>
              <a:xfrm>
                <a:off x="1187938" y="5212578"/>
                <a:ext cx="6111631" cy="730136"/>
              </a:xfrm>
              <a:prstGeom prst="rect">
                <a:avLst/>
              </a:prstGeom>
              <a:noFill/>
            </p:spPr>
            <p:txBody>
              <a:bodyPr wrap="square" rtlCol="0">
                <a:spAutoFit/>
              </a:bodyPr>
              <a:lstStyle/>
              <a:p>
                <a14:m>
                  <m:oMath xmlns:m="http://schemas.openxmlformats.org/officeDocument/2006/math">
                    <m:r>
                      <a:rPr lang="en-US" sz="2400" i="1" smtClean="0">
                        <a:latin typeface="Cambria Math" panose="02040503050406030204" pitchFamily="18" charset="0"/>
                      </a:rPr>
                      <m:t>𝑃</m:t>
                    </m:r>
                    <m:r>
                      <a:rPr lang="en-US" sz="2400" i="1" smtClean="0">
                        <a:latin typeface="Cambria Math" panose="02040503050406030204" pitchFamily="18" charset="0"/>
                      </a:rPr>
                      <m:t>(</m:t>
                    </m:r>
                    <m:r>
                      <a:rPr lang="en-US" sz="2400" i="1" smtClean="0">
                        <a:latin typeface="Cambria Math" panose="02040503050406030204" pitchFamily="18" charset="0"/>
                      </a:rPr>
                      <m:t>𝑝𝑜𝑠𝑡</m:t>
                    </m:r>
                    <m:r>
                      <a:rPr lang="en-US" sz="2400" i="1" smtClean="0">
                        <a:latin typeface="Cambria Math" panose="02040503050406030204" pitchFamily="18" charset="0"/>
                      </a:rPr>
                      <m:t> </m:t>
                    </m:r>
                    <m:r>
                      <a:rPr lang="en-US" sz="2400" i="1" smtClean="0">
                        <a:latin typeface="Cambria Math" panose="02040503050406030204" pitchFamily="18" charset="0"/>
                      </a:rPr>
                      <m:t>𝑖𝑠</m:t>
                    </m:r>
                    <m:r>
                      <a:rPr lang="en-US" sz="2400" i="1" smtClean="0">
                        <a:latin typeface="Cambria Math" panose="02040503050406030204" pitchFamily="18" charset="0"/>
                      </a:rPr>
                      <m:t> </m:t>
                    </m:r>
                    <m:r>
                      <a:rPr lang="en-US" sz="2400" i="1" smtClean="0">
                        <a:latin typeface="Cambria Math" panose="02040503050406030204" pitchFamily="18" charset="0"/>
                      </a:rPr>
                      <m:t>𝑓𝑟𝑜𝑚</m:t>
                    </m:r>
                    <m:r>
                      <a:rPr lang="en-US" sz="2400" i="1" smtClean="0">
                        <a:latin typeface="Cambria Math" panose="02040503050406030204" pitchFamily="18" charset="0"/>
                      </a:rPr>
                      <m:t> </m:t>
                    </m:r>
                    <m:r>
                      <a:rPr lang="en-US" sz="2400" i="1" smtClean="0">
                        <a:latin typeface="Cambria Math" panose="02040503050406030204" pitchFamily="18" charset="0"/>
                      </a:rPr>
                      <m:t>𝑠𝑢𝑏</m:t>
                    </m:r>
                    <m:r>
                      <a:rPr lang="en-US" sz="2400" i="1" smtClean="0">
                        <a:latin typeface="Cambria Math" panose="02040503050406030204" pitchFamily="18" charset="0"/>
                      </a:rPr>
                      <m:t> −|</m:t>
                    </m:r>
                    <m:r>
                      <a:rPr lang="en-US" sz="2400" i="1">
                        <a:latin typeface="Cambria Math" panose="02040503050406030204" pitchFamily="18" charset="0"/>
                      </a:rPr>
                      <m:t>𝑤𝑜𝑟𝑑</m:t>
                    </m:r>
                    <m:r>
                      <a:rPr lang="en-US" sz="2400" i="1">
                        <a:latin typeface="Cambria Math" panose="02040503050406030204" pitchFamily="18" charset="0"/>
                      </a:rPr>
                      <m:t> </m:t>
                    </m:r>
                    <m:r>
                      <a:rPr lang="en-US" sz="2400" i="1">
                        <a:latin typeface="Cambria Math" panose="02040503050406030204" pitchFamily="18" charset="0"/>
                      </a:rPr>
                      <m:t>𝑖𝑛</m:t>
                    </m:r>
                    <m:r>
                      <a:rPr lang="en-US" sz="2400" i="1">
                        <a:latin typeface="Cambria Math" panose="02040503050406030204" pitchFamily="18" charset="0"/>
                      </a:rPr>
                      <m:t> </m:t>
                    </m:r>
                    <m:r>
                      <a:rPr lang="en-US" sz="2400" i="1">
                        <a:latin typeface="Cambria Math" panose="02040503050406030204" pitchFamily="18" charset="0"/>
                      </a:rPr>
                      <m:t>𝑝𝑜𝑠𝑡</m:t>
                    </m:r>
                    <m:r>
                      <a:rPr lang="en-US" sz="2400" i="1">
                        <a:latin typeface="Cambria Math" panose="02040503050406030204" pitchFamily="18" charset="0"/>
                      </a:rPr>
                      <m:t>)</m:t>
                    </m:r>
                  </m:oMath>
                </a14:m>
                <a:r>
                  <a:rPr lang="en-US" dirty="0"/>
                  <a:t>=</a:t>
                </a:r>
              </a:p>
              <a:p>
                <a:endParaRPr lang="en-US" dirty="0"/>
              </a:p>
            </p:txBody>
          </p:sp>
        </mc:Choice>
        <mc:Fallback xmlns="">
          <p:sp>
            <p:nvSpPr>
              <p:cNvPr id="7" name="TextBox 6">
                <a:extLst>
                  <a:ext uri="{FF2B5EF4-FFF2-40B4-BE49-F238E27FC236}">
                    <a16:creationId xmlns:a16="http://schemas.microsoft.com/office/drawing/2014/main" id="{19EA9CD8-0F9C-49D7-B4B3-656B7A2F82FC}"/>
                  </a:ext>
                </a:extLst>
              </p:cNvPr>
              <p:cNvSpPr txBox="1">
                <a:spLocks noRot="1" noChangeAspect="1" noMove="1" noResize="1" noEditPoints="1" noAdjustHandles="1" noChangeArrowheads="1" noChangeShapeType="1" noTextEdit="1"/>
              </p:cNvSpPr>
              <p:nvPr/>
            </p:nvSpPr>
            <p:spPr>
              <a:xfrm>
                <a:off x="1187938" y="5212578"/>
                <a:ext cx="6111631" cy="730136"/>
              </a:xfrm>
              <a:prstGeom prst="rect">
                <a:avLst/>
              </a:prstGeom>
              <a:blipFill>
                <a:blip r:embed="rId4"/>
                <a:stretch>
                  <a:fillRect l="-29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227923AE-7286-4256-AD41-BAF51552DB37}"/>
                  </a:ext>
                </a:extLst>
              </p:cNvPr>
              <p:cNvSpPr txBox="1"/>
              <p:nvPr/>
            </p:nvSpPr>
            <p:spPr>
              <a:xfrm>
                <a:off x="5164381" y="5825188"/>
                <a:ext cx="6111630" cy="74424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000" i="1" smtClean="0">
                              <a:latin typeface="Cambria Math" panose="02040503050406030204" pitchFamily="18" charset="0"/>
                            </a:rPr>
                          </m:ctrlPr>
                        </m:fPr>
                        <m:num>
                          <m:r>
                            <a:rPr lang="en-US" sz="2000" b="0" i="1" smtClean="0">
                              <a:latin typeface="Cambria Math" panose="02040503050406030204" pitchFamily="18" charset="0"/>
                            </a:rPr>
                            <m:t>𝑃</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𝑤𝑜𝑟𝑑𝑠</m:t>
                              </m:r>
                              <m:r>
                                <a:rPr lang="en-US" sz="2000" b="0" i="1" smtClean="0">
                                  <a:latin typeface="Cambria Math" panose="02040503050406030204" pitchFamily="18" charset="0"/>
                                </a:rPr>
                                <m:t> </m:t>
                              </m:r>
                              <m:r>
                                <a:rPr lang="en-US" sz="2000" b="0" i="1" smtClean="0">
                                  <a:latin typeface="Cambria Math" panose="02040503050406030204" pitchFamily="18" charset="0"/>
                                </a:rPr>
                                <m:t>𝑖𝑛</m:t>
                              </m:r>
                              <m:r>
                                <a:rPr lang="en-US" sz="2000" b="0" i="1" smtClean="0">
                                  <a:latin typeface="Cambria Math" panose="02040503050406030204" pitchFamily="18" charset="0"/>
                                </a:rPr>
                                <m:t> </m:t>
                              </m:r>
                              <m:r>
                                <a:rPr lang="en-US" sz="2000" b="0" i="1" smtClean="0">
                                  <a:latin typeface="Cambria Math" panose="02040503050406030204" pitchFamily="18" charset="0"/>
                                </a:rPr>
                                <m:t>𝑝𝑜𝑠𝑡</m:t>
                              </m:r>
                            </m:e>
                            <m:e>
                              <m:r>
                                <a:rPr lang="en-US" sz="2000" b="0" i="1" smtClean="0">
                                  <a:latin typeface="Cambria Math" panose="02040503050406030204" pitchFamily="18" charset="0"/>
                                </a:rPr>
                                <m:t>𝑝𝑜𝑠𝑡</m:t>
                              </m:r>
                              <m:r>
                                <a:rPr lang="en-US" sz="2000" b="0" i="1" smtClean="0">
                                  <a:latin typeface="Cambria Math" panose="02040503050406030204" pitchFamily="18" charset="0"/>
                                </a:rPr>
                                <m:t> </m:t>
                              </m:r>
                              <m:r>
                                <a:rPr lang="en-US" sz="2000" b="0" i="1" smtClean="0">
                                  <a:latin typeface="Cambria Math" panose="02040503050406030204" pitchFamily="18" charset="0"/>
                                </a:rPr>
                                <m:t>𝑖𝑠</m:t>
                              </m:r>
                              <m:r>
                                <a:rPr lang="en-US" sz="2000" b="0" i="1" smtClean="0">
                                  <a:latin typeface="Cambria Math" panose="02040503050406030204" pitchFamily="18" charset="0"/>
                                </a:rPr>
                                <m:t> </m:t>
                              </m:r>
                              <m:r>
                                <a:rPr lang="en-US" sz="2000" b="0" i="1" smtClean="0">
                                  <a:latin typeface="Cambria Math" panose="02040503050406030204" pitchFamily="18" charset="0"/>
                                </a:rPr>
                                <m:t>𝑓𝑟𝑜𝑚</m:t>
                              </m:r>
                              <m:r>
                                <a:rPr lang="en-US" sz="2000" b="0" i="1" smtClean="0">
                                  <a:latin typeface="Cambria Math" panose="02040503050406030204" pitchFamily="18" charset="0"/>
                                </a:rPr>
                                <m:t> </m:t>
                              </m:r>
                              <m:r>
                                <a:rPr lang="en-US" sz="2000" b="0" i="1" smtClean="0">
                                  <a:latin typeface="Cambria Math" panose="02040503050406030204" pitchFamily="18" charset="0"/>
                                </a:rPr>
                                <m:t>𝑠𝑢𝑏</m:t>
                              </m:r>
                              <m:r>
                                <a:rPr lang="en-US" sz="2000" b="0" i="1" smtClean="0">
                                  <a:latin typeface="Cambria Math" panose="02040503050406030204" pitchFamily="18" charset="0"/>
                                </a:rPr>
                                <m:t>−</m:t>
                              </m:r>
                            </m:e>
                          </m:d>
                          <m:r>
                            <a:rPr lang="en-US" sz="2000" b="0" i="1" smtClean="0">
                              <a:latin typeface="Cambria Math" panose="02040503050406030204" pitchFamily="18" charset="0"/>
                            </a:rPr>
                            <m:t>𝑃</m:t>
                          </m:r>
                          <m:r>
                            <a:rPr lang="en-US" sz="2000" b="0" i="1" smtClean="0">
                              <a:latin typeface="Cambria Math" panose="02040503050406030204" pitchFamily="18" charset="0"/>
                            </a:rPr>
                            <m:t>(</m:t>
                          </m:r>
                          <m:r>
                            <a:rPr lang="en-US" sz="2000" b="0" i="1" smtClean="0">
                              <a:latin typeface="Cambria Math" panose="02040503050406030204" pitchFamily="18" charset="0"/>
                            </a:rPr>
                            <m:t>𝑝𝑜𝑠𝑡</m:t>
                          </m:r>
                          <m:r>
                            <a:rPr lang="en-US" sz="2000" b="0" i="1" smtClean="0">
                              <a:latin typeface="Cambria Math" panose="02040503050406030204" pitchFamily="18" charset="0"/>
                            </a:rPr>
                            <m:t> </m:t>
                          </m:r>
                          <m:r>
                            <a:rPr lang="en-US" sz="2000" b="0" i="1" smtClean="0">
                              <a:latin typeface="Cambria Math" panose="02040503050406030204" pitchFamily="18" charset="0"/>
                            </a:rPr>
                            <m:t>𝑖𝑠</m:t>
                          </m:r>
                          <m:r>
                            <a:rPr lang="en-US" sz="2000" b="0" i="1" smtClean="0">
                              <a:latin typeface="Cambria Math" panose="02040503050406030204" pitchFamily="18" charset="0"/>
                            </a:rPr>
                            <m:t> </m:t>
                          </m:r>
                          <m:r>
                            <a:rPr lang="en-US" sz="2000" b="0" i="1" smtClean="0">
                              <a:latin typeface="Cambria Math" panose="02040503050406030204" pitchFamily="18" charset="0"/>
                            </a:rPr>
                            <m:t>𝑓𝑟𝑜𝑚</m:t>
                          </m:r>
                          <m:r>
                            <a:rPr lang="en-US" sz="2000" b="0" i="1" smtClean="0">
                              <a:latin typeface="Cambria Math" panose="02040503050406030204" pitchFamily="18" charset="0"/>
                            </a:rPr>
                            <m:t> </m:t>
                          </m:r>
                          <m:r>
                            <a:rPr lang="en-US" sz="2000" b="0" i="1" smtClean="0">
                              <a:latin typeface="Cambria Math" panose="02040503050406030204" pitchFamily="18" charset="0"/>
                            </a:rPr>
                            <m:t>𝑠𝑢𝑏</m:t>
                          </m:r>
                          <m:r>
                            <a:rPr lang="en-US" sz="2000" b="0" i="1" smtClean="0">
                              <a:latin typeface="Cambria Math" panose="02040503050406030204" pitchFamily="18" charset="0"/>
                            </a:rPr>
                            <m:t>−)</m:t>
                          </m:r>
                        </m:num>
                        <m:den>
                          <m:r>
                            <a:rPr lang="en-US" sz="2000" b="0" i="1" smtClean="0">
                              <a:latin typeface="Cambria Math" panose="02040503050406030204" pitchFamily="18" charset="0"/>
                            </a:rPr>
                            <m:t>𝑃</m:t>
                          </m:r>
                          <m:r>
                            <a:rPr lang="en-US" sz="2000" b="0" i="1" smtClean="0">
                              <a:latin typeface="Cambria Math" panose="02040503050406030204" pitchFamily="18" charset="0"/>
                            </a:rPr>
                            <m:t>(</m:t>
                          </m:r>
                          <m:r>
                            <a:rPr lang="en-US" sz="2000" b="0" i="1" smtClean="0">
                              <a:latin typeface="Cambria Math" panose="02040503050406030204" pitchFamily="18" charset="0"/>
                            </a:rPr>
                            <m:t>𝑤𝑜𝑟𝑑𝑠</m:t>
                          </m:r>
                          <m:r>
                            <a:rPr lang="en-US" sz="2000" b="0" i="1" smtClean="0">
                              <a:latin typeface="Cambria Math" panose="02040503050406030204" pitchFamily="18" charset="0"/>
                            </a:rPr>
                            <m:t> </m:t>
                          </m:r>
                          <m:r>
                            <a:rPr lang="en-US" sz="2000" b="0" i="1" smtClean="0">
                              <a:latin typeface="Cambria Math" panose="02040503050406030204" pitchFamily="18" charset="0"/>
                            </a:rPr>
                            <m:t>𝑖𝑛</m:t>
                          </m:r>
                          <m:r>
                            <a:rPr lang="en-US" sz="2000" b="0" i="1" smtClean="0">
                              <a:latin typeface="Cambria Math" panose="02040503050406030204" pitchFamily="18" charset="0"/>
                            </a:rPr>
                            <m:t> </m:t>
                          </m:r>
                          <m:r>
                            <a:rPr lang="en-US" sz="2000" b="0" i="1" smtClean="0">
                              <a:latin typeface="Cambria Math" panose="02040503050406030204" pitchFamily="18" charset="0"/>
                            </a:rPr>
                            <m:t>𝑝𝑜𝑠𝑡</m:t>
                          </m:r>
                          <m:r>
                            <a:rPr lang="en-US" sz="2000" b="0" i="1" smtClean="0">
                              <a:latin typeface="Cambria Math" panose="02040503050406030204" pitchFamily="18" charset="0"/>
                            </a:rPr>
                            <m:t>)</m:t>
                          </m:r>
                        </m:den>
                      </m:f>
                    </m:oMath>
                  </m:oMathPara>
                </a14:m>
                <a:endParaRPr lang="en-US" dirty="0"/>
              </a:p>
            </p:txBody>
          </p:sp>
        </mc:Choice>
        <mc:Fallback xmlns="">
          <p:sp>
            <p:nvSpPr>
              <p:cNvPr id="8" name="TextBox 7">
                <a:extLst>
                  <a:ext uri="{FF2B5EF4-FFF2-40B4-BE49-F238E27FC236}">
                    <a16:creationId xmlns:a16="http://schemas.microsoft.com/office/drawing/2014/main" id="{227923AE-7286-4256-AD41-BAF51552DB37}"/>
                  </a:ext>
                </a:extLst>
              </p:cNvPr>
              <p:cNvSpPr txBox="1">
                <a:spLocks noRot="1" noChangeAspect="1" noMove="1" noResize="1" noEditPoints="1" noAdjustHandles="1" noChangeArrowheads="1" noChangeShapeType="1" noTextEdit="1"/>
              </p:cNvSpPr>
              <p:nvPr/>
            </p:nvSpPr>
            <p:spPr>
              <a:xfrm>
                <a:off x="5164381" y="5825188"/>
                <a:ext cx="6111630" cy="744243"/>
              </a:xfrm>
              <a:prstGeom prst="rect">
                <a:avLst/>
              </a:prstGeom>
              <a:blipFill>
                <a:blip r:embed="rId5"/>
                <a:stretch>
                  <a:fillRect r="-9472"/>
                </a:stretch>
              </a:blipFill>
            </p:spPr>
            <p:txBody>
              <a:bodyPr/>
              <a:lstStyle/>
              <a:p>
                <a:r>
                  <a:rPr lang="en-US">
                    <a:noFill/>
                  </a:rPr>
                  <a:t> </a:t>
                </a:r>
              </a:p>
            </p:txBody>
          </p:sp>
        </mc:Fallback>
      </mc:AlternateContent>
    </p:spTree>
    <p:extLst>
      <p:ext uri="{BB962C8B-B14F-4D97-AF65-F5344CB8AC3E}">
        <p14:creationId xmlns:p14="http://schemas.microsoft.com/office/powerpoint/2010/main" val="3342479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Effect transition="in" filter="fade">
                                      <p:cBhvr>
                                        <p:cTn id="16" dur="500"/>
                                        <p:tgtEl>
                                          <p:spTgt spid="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7"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065818-4371-4D4D-BAA2-89AD2A2485D7}"/>
              </a:ext>
            </a:extLst>
          </p:cNvPr>
          <p:cNvSpPr>
            <a:spLocks noGrp="1"/>
          </p:cNvSpPr>
          <p:nvPr>
            <p:ph type="title"/>
          </p:nvPr>
        </p:nvSpPr>
        <p:spPr>
          <a:xfrm>
            <a:off x="1243221" y="2331464"/>
            <a:ext cx="2888452" cy="1270293"/>
          </a:xfrm>
        </p:spPr>
        <p:txBody>
          <a:bodyPr>
            <a:noAutofit/>
          </a:bodyPr>
          <a:lstStyle/>
          <a:p>
            <a:r>
              <a:rPr lang="en-US" sz="3200" dirty="0">
                <a:solidFill>
                  <a:schemeClr val="bg1"/>
                </a:solidFill>
              </a:rPr>
              <a:t>Model Performance</a:t>
            </a:r>
            <a:br>
              <a:rPr lang="en-US" sz="3200" dirty="0">
                <a:solidFill>
                  <a:schemeClr val="bg1"/>
                </a:solidFill>
              </a:rPr>
            </a:br>
            <a:endParaRPr lang="en-US" sz="3200" dirty="0">
              <a:solidFill>
                <a:schemeClr val="bg1"/>
              </a:solidFill>
            </a:endParaRPr>
          </a:p>
        </p:txBody>
      </p:sp>
      <p:sp>
        <p:nvSpPr>
          <p:cNvPr id="49"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51" name="Rectangle 50">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lowchart: Alternate Process 6">
            <a:extLst>
              <a:ext uri="{FF2B5EF4-FFF2-40B4-BE49-F238E27FC236}">
                <a16:creationId xmlns:a16="http://schemas.microsoft.com/office/drawing/2014/main" id="{F66E7AEC-3CF7-4626-BBE6-8882B933EB08}"/>
              </a:ext>
            </a:extLst>
          </p:cNvPr>
          <p:cNvSpPr/>
          <p:nvPr/>
        </p:nvSpPr>
        <p:spPr>
          <a:xfrm>
            <a:off x="4131673" y="464514"/>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Natural</a:t>
            </a:r>
            <a:r>
              <a:rPr lang="en-US" sz="2400" dirty="0"/>
              <a:t> </a:t>
            </a:r>
            <a:r>
              <a:rPr lang="en-US" sz="3200" dirty="0"/>
              <a:t>Language Processing</a:t>
            </a:r>
            <a:endParaRPr lang="en-US" sz="2400" dirty="0"/>
          </a:p>
        </p:txBody>
      </p:sp>
      <p:sp>
        <p:nvSpPr>
          <p:cNvPr id="91" name="Flowchart: Alternate Process 90">
            <a:extLst>
              <a:ext uri="{FF2B5EF4-FFF2-40B4-BE49-F238E27FC236}">
                <a16:creationId xmlns:a16="http://schemas.microsoft.com/office/drawing/2014/main" id="{4598E8D4-FF25-4CF3-A037-46057F5E76BA}"/>
              </a:ext>
            </a:extLst>
          </p:cNvPr>
          <p:cNvSpPr/>
          <p:nvPr/>
        </p:nvSpPr>
        <p:spPr>
          <a:xfrm>
            <a:off x="4131673" y="1476596"/>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Subreddits</a:t>
            </a:r>
            <a:endParaRPr lang="en-US" sz="2400" dirty="0"/>
          </a:p>
        </p:txBody>
      </p:sp>
      <p:sp>
        <p:nvSpPr>
          <p:cNvPr id="92" name="Flowchart: Alternate Process 91">
            <a:extLst>
              <a:ext uri="{FF2B5EF4-FFF2-40B4-BE49-F238E27FC236}">
                <a16:creationId xmlns:a16="http://schemas.microsoft.com/office/drawing/2014/main" id="{40E3084C-2E95-476D-8F6B-1EB69869DAF9}"/>
              </a:ext>
            </a:extLst>
          </p:cNvPr>
          <p:cNvSpPr/>
          <p:nvPr/>
        </p:nvSpPr>
        <p:spPr>
          <a:xfrm>
            <a:off x="4131673" y="2500704"/>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Data Collection</a:t>
            </a:r>
            <a:endParaRPr lang="en-US" sz="2400" dirty="0"/>
          </a:p>
        </p:txBody>
      </p:sp>
      <p:sp>
        <p:nvSpPr>
          <p:cNvPr id="93" name="Flowchart: Alternate Process 92">
            <a:extLst>
              <a:ext uri="{FF2B5EF4-FFF2-40B4-BE49-F238E27FC236}">
                <a16:creationId xmlns:a16="http://schemas.microsoft.com/office/drawing/2014/main" id="{FDF21294-58DE-4825-96C8-6BDE7E35B8D6}"/>
              </a:ext>
            </a:extLst>
          </p:cNvPr>
          <p:cNvSpPr/>
          <p:nvPr/>
        </p:nvSpPr>
        <p:spPr>
          <a:xfrm>
            <a:off x="4131673" y="3472904"/>
            <a:ext cx="6981804" cy="758651"/>
          </a:xfrm>
          <a:prstGeom prst="flowChartAlternateProcess">
            <a:avLst/>
          </a:prstGeom>
          <a:solidFill>
            <a:schemeClr val="accent2">
              <a:lumMod val="40000"/>
              <a:lumOff val="60000"/>
            </a:schemeClr>
          </a:solidFill>
          <a:ln>
            <a:solidFill>
              <a:schemeClr val="accent5"/>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Interpreting Data</a:t>
            </a:r>
            <a:endParaRPr lang="en-US" sz="2400" dirty="0"/>
          </a:p>
        </p:txBody>
      </p:sp>
      <p:sp>
        <p:nvSpPr>
          <p:cNvPr id="94" name="Flowchart: Alternate Process 93">
            <a:extLst>
              <a:ext uri="{FF2B5EF4-FFF2-40B4-BE49-F238E27FC236}">
                <a16:creationId xmlns:a16="http://schemas.microsoft.com/office/drawing/2014/main" id="{F25F6592-0923-4D9D-8FFB-80F29AE5326F}"/>
              </a:ext>
            </a:extLst>
          </p:cNvPr>
          <p:cNvSpPr/>
          <p:nvPr/>
        </p:nvSpPr>
        <p:spPr>
          <a:xfrm>
            <a:off x="4131673" y="4445104"/>
            <a:ext cx="6981804" cy="758651"/>
          </a:xfrm>
          <a:prstGeom prst="flowChartAlternateProcess">
            <a:avLst/>
          </a:prstGeom>
          <a:ln>
            <a:solidFill>
              <a:schemeClr val="accent6">
                <a:lumMod val="60000"/>
                <a:lumOff val="4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Modeling Techniques</a:t>
            </a:r>
          </a:p>
        </p:txBody>
      </p:sp>
      <p:sp>
        <p:nvSpPr>
          <p:cNvPr id="95" name="Flowchart: Alternate Process 94">
            <a:extLst>
              <a:ext uri="{FF2B5EF4-FFF2-40B4-BE49-F238E27FC236}">
                <a16:creationId xmlns:a16="http://schemas.microsoft.com/office/drawing/2014/main" id="{941E812E-8F25-46C3-BC70-AC21938C1F37}"/>
              </a:ext>
            </a:extLst>
          </p:cNvPr>
          <p:cNvSpPr/>
          <p:nvPr/>
        </p:nvSpPr>
        <p:spPr>
          <a:xfrm>
            <a:off x="4131673" y="547751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 Comparison</a:t>
            </a:r>
          </a:p>
        </p:txBody>
      </p:sp>
      <p:sp>
        <p:nvSpPr>
          <p:cNvPr id="3" name="Arrow: Pentagon 2">
            <a:extLst>
              <a:ext uri="{FF2B5EF4-FFF2-40B4-BE49-F238E27FC236}">
                <a16:creationId xmlns:a16="http://schemas.microsoft.com/office/drawing/2014/main" id="{8102759F-CDDB-4900-9242-BEBB80EFCFD0}"/>
              </a:ext>
            </a:extLst>
          </p:cNvPr>
          <p:cNvSpPr/>
          <p:nvPr/>
        </p:nvSpPr>
        <p:spPr>
          <a:xfrm rot="10800000">
            <a:off x="11113477" y="4599446"/>
            <a:ext cx="1078522" cy="512466"/>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itle 1">
            <a:extLst>
              <a:ext uri="{FF2B5EF4-FFF2-40B4-BE49-F238E27FC236}">
                <a16:creationId xmlns:a16="http://schemas.microsoft.com/office/drawing/2014/main" id="{1E185D91-2E39-48D2-8592-E6153F38382A}"/>
              </a:ext>
            </a:extLst>
          </p:cNvPr>
          <p:cNvSpPr txBox="1">
            <a:spLocks/>
          </p:cNvSpPr>
          <p:nvPr/>
        </p:nvSpPr>
        <p:spPr>
          <a:xfrm>
            <a:off x="1243220" y="3673078"/>
            <a:ext cx="2888452" cy="1270293"/>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bg1"/>
                </a:solidFill>
              </a:rPr>
              <a:t>Most Important words</a:t>
            </a:r>
            <a:br>
              <a:rPr lang="en-US" sz="3200" dirty="0">
                <a:solidFill>
                  <a:schemeClr val="bg1"/>
                </a:solidFill>
              </a:rPr>
            </a:br>
            <a:endParaRPr lang="en-US" sz="3200" dirty="0">
              <a:solidFill>
                <a:schemeClr val="bg1"/>
              </a:solidFill>
            </a:endParaRPr>
          </a:p>
        </p:txBody>
      </p:sp>
    </p:spTree>
    <p:extLst>
      <p:ext uri="{BB962C8B-B14F-4D97-AF65-F5344CB8AC3E}">
        <p14:creationId xmlns:p14="http://schemas.microsoft.com/office/powerpoint/2010/main" val="3140699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500"/>
                                  </p:stCondLst>
                                  <p:childTnLst>
                                    <p:animMotion origin="layout" path="M 8.33333E-7 -0.00486 L 8.33333E-7 0.14259 " pathEditMode="relative" rAng="0" ptsTypes="AA">
                                      <p:cBhvr>
                                        <p:cTn id="6" dur="2000" fill="hold"/>
                                        <p:tgtEl>
                                          <p:spTgt spid="3"/>
                                        </p:tgtEl>
                                        <p:attrNameLst>
                                          <p:attrName>ppt_x</p:attrName>
                                          <p:attrName>ppt_y</p:attrName>
                                        </p:attrNameLst>
                                      </p:cBhvr>
                                      <p:rCtr x="0" y="7361"/>
                                    </p:animMotion>
                                  </p:childTnLst>
                                </p:cTn>
                              </p:par>
                              <p:par>
                                <p:cTn id="7" presetID="1" presetClass="emph" presetSubtype="2" fill="hold" nodeType="withEffect">
                                  <p:stCondLst>
                                    <p:cond delay="500"/>
                                  </p:stCondLst>
                                  <p:childTnLst>
                                    <p:animClr clrSpc="rgb" dir="cw">
                                      <p:cBhvr>
                                        <p:cTn id="8" dur="2000" fill="hold"/>
                                        <p:tgtEl>
                                          <p:spTgt spid="94"/>
                                        </p:tgtEl>
                                        <p:attrNameLst>
                                          <p:attrName>fillcolor</p:attrName>
                                        </p:attrNameLst>
                                      </p:cBhvr>
                                      <p:to>
                                        <a:srgbClr val="FFE4B5"/>
                                      </p:to>
                                    </p:animClr>
                                    <p:set>
                                      <p:cBhvr>
                                        <p:cTn id="9" dur="2000" fill="hold"/>
                                        <p:tgtEl>
                                          <p:spTgt spid="94"/>
                                        </p:tgtEl>
                                        <p:attrNameLst>
                                          <p:attrName>fill.type</p:attrName>
                                        </p:attrNameLst>
                                      </p:cBhvr>
                                      <p:to>
                                        <p:strVal val="solid"/>
                                      </p:to>
                                    </p:set>
                                    <p:set>
                                      <p:cBhvr>
                                        <p:cTn id="10" dur="2000" fill="hold"/>
                                        <p:tgtEl>
                                          <p:spTgt spid="94"/>
                                        </p:tgtEl>
                                        <p:attrNameLst>
                                          <p:attrName>fill.on</p:attrName>
                                        </p:attrNameLst>
                                      </p:cBhvr>
                                      <p:to>
                                        <p:strVal val="true"/>
                                      </p:to>
                                    </p:set>
                                  </p:childTnLst>
                                </p:cTn>
                              </p:par>
                              <p:par>
                                <p:cTn id="11" presetID="7" presetClass="emph" presetSubtype="2" fill="hold" nodeType="withEffect">
                                  <p:stCondLst>
                                    <p:cond delay="500"/>
                                  </p:stCondLst>
                                  <p:childTnLst>
                                    <p:animClr clrSpc="rgb" dir="cw">
                                      <p:cBhvr>
                                        <p:cTn id="12" dur="2000" fill="hold"/>
                                        <p:tgtEl>
                                          <p:spTgt spid="94"/>
                                        </p:tgtEl>
                                        <p:attrNameLst>
                                          <p:attrName>stroke.color</p:attrName>
                                        </p:attrNameLst>
                                      </p:cBhvr>
                                      <p:to>
                                        <a:srgbClr val="CC9900"/>
                                      </p:to>
                                    </p:animClr>
                                    <p:set>
                                      <p:cBhvr>
                                        <p:cTn id="13" dur="2000" fill="hold"/>
                                        <p:tgtEl>
                                          <p:spTgt spid="94"/>
                                        </p:tgtEl>
                                        <p:attrNameLst>
                                          <p:attrName>stroke.on</p:attrName>
                                        </p:attrNameLst>
                                      </p:cBhvr>
                                      <p:to>
                                        <p:strVal val="true"/>
                                      </p:to>
                                    </p:set>
                                  </p:childTnLst>
                                </p:cTn>
                              </p:par>
                            </p:childTnLst>
                          </p:cTn>
                        </p:par>
                        <p:par>
                          <p:cTn id="14" fill="hold">
                            <p:stCondLst>
                              <p:cond delay="2500"/>
                            </p:stCondLst>
                            <p:childTnLst>
                              <p:par>
                                <p:cTn id="15" presetID="16" presetClass="entr" presetSubtype="21" fill="hold" grpId="0" nodeType="afterEffect">
                                  <p:stCondLst>
                                    <p:cond delay="500"/>
                                  </p:stCondLst>
                                  <p:childTnLst>
                                    <p:set>
                                      <p:cBhvr>
                                        <p:cTn id="16" dur="1" fill="hold">
                                          <p:stCondLst>
                                            <p:cond delay="0"/>
                                          </p:stCondLst>
                                        </p:cTn>
                                        <p:tgtEl>
                                          <p:spTgt spid="2"/>
                                        </p:tgtEl>
                                        <p:attrNameLst>
                                          <p:attrName>style.visibility</p:attrName>
                                        </p:attrNameLst>
                                      </p:cBhvr>
                                      <p:to>
                                        <p:strVal val="visible"/>
                                      </p:to>
                                    </p:set>
                                    <p:animEffect transition="in" filter="barn(inVertical)">
                                      <p:cBhvr>
                                        <p:cTn id="17" dur="500"/>
                                        <p:tgtEl>
                                          <p:spTgt spid="2"/>
                                        </p:tgtEl>
                                      </p:cBhvr>
                                    </p:animEffect>
                                  </p:childTnLst>
                                </p:cTn>
                              </p:par>
                              <p:par>
                                <p:cTn id="18" presetID="16" presetClass="entr" presetSubtype="21" fill="hold" grpId="0" nodeType="withEffect">
                                  <p:stCondLst>
                                    <p:cond delay="500"/>
                                  </p:stCondLst>
                                  <p:childTnLst>
                                    <p:set>
                                      <p:cBhvr>
                                        <p:cTn id="19" dur="1" fill="hold">
                                          <p:stCondLst>
                                            <p:cond delay="0"/>
                                          </p:stCondLst>
                                        </p:cTn>
                                        <p:tgtEl>
                                          <p:spTgt spid="17"/>
                                        </p:tgtEl>
                                        <p:attrNameLst>
                                          <p:attrName>style.visibility</p:attrName>
                                        </p:attrNameLst>
                                      </p:cBhvr>
                                      <p:to>
                                        <p:strVal val="visible"/>
                                      </p:to>
                                    </p:set>
                                    <p:animEffect transition="in" filter="barn(inVertical)">
                                      <p:cBhvr>
                                        <p:cTn id="20" dur="500"/>
                                        <p:tgtEl>
                                          <p:spTgt spid="17"/>
                                        </p:tgtEl>
                                      </p:cBhvr>
                                    </p:animEffect>
                                  </p:childTnLst>
                                </p:cTn>
                              </p:par>
                              <p:par>
                                <p:cTn id="21" presetID="7" presetClass="emph" presetSubtype="2" fill="hold" nodeType="withEffect">
                                  <p:stCondLst>
                                    <p:cond delay="0"/>
                                  </p:stCondLst>
                                  <p:childTnLst>
                                    <p:animClr clrSpc="rgb" dir="cw">
                                      <p:cBhvr>
                                        <p:cTn id="22" dur="500" fill="hold"/>
                                        <p:tgtEl>
                                          <p:spTgt spid="95"/>
                                        </p:tgtEl>
                                        <p:attrNameLst>
                                          <p:attrName>stroke.color</p:attrName>
                                        </p:attrNameLst>
                                      </p:cBhvr>
                                      <p:to>
                                        <a:srgbClr val="FE6237"/>
                                      </p:to>
                                    </p:animClr>
                                    <p:set>
                                      <p:cBhvr>
                                        <p:cTn id="23" dur="500" fill="hold"/>
                                        <p:tgtEl>
                                          <p:spTgt spid="95"/>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17"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259C671B-1B22-4141-A9C0-2E7941FDA7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2" name="Freeform 11">
              <a:extLst>
                <a:ext uri="{FF2B5EF4-FFF2-40B4-BE49-F238E27FC236}">
                  <a16:creationId xmlns:a16="http://schemas.microsoft.com/office/drawing/2014/main" id="{7B2F5A4B-FA0F-4625-82F7-1D3F11281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3" name="Freeform 12">
              <a:extLst>
                <a:ext uri="{FF2B5EF4-FFF2-40B4-BE49-F238E27FC236}">
                  <a16:creationId xmlns:a16="http://schemas.microsoft.com/office/drawing/2014/main" id="{9ACB0BAE-722F-4C91-8C2A-44EF768E83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4" name="Freeform 13">
              <a:extLst>
                <a:ext uri="{FF2B5EF4-FFF2-40B4-BE49-F238E27FC236}">
                  <a16:creationId xmlns:a16="http://schemas.microsoft.com/office/drawing/2014/main" id="{C3AC4D9F-59AC-421A-9FF3-C936CEC439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5" name="Freeform 14">
              <a:extLst>
                <a:ext uri="{FF2B5EF4-FFF2-40B4-BE49-F238E27FC236}">
                  <a16:creationId xmlns:a16="http://schemas.microsoft.com/office/drawing/2014/main" id="{797BCE03-677D-4D65-A4D1-1FD721DD5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6" name="Freeform 15">
              <a:extLst>
                <a:ext uri="{FF2B5EF4-FFF2-40B4-BE49-F238E27FC236}">
                  <a16:creationId xmlns:a16="http://schemas.microsoft.com/office/drawing/2014/main" id="{D007E5D0-0B4E-4094-988C-9917146C2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7" name="Freeform 16">
              <a:extLst>
                <a:ext uri="{FF2B5EF4-FFF2-40B4-BE49-F238E27FC236}">
                  <a16:creationId xmlns:a16="http://schemas.microsoft.com/office/drawing/2014/main" id="{024DB804-C06B-4A0A-AC43-6BCCB7D76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8" name="Freeform 17">
              <a:extLst>
                <a:ext uri="{FF2B5EF4-FFF2-40B4-BE49-F238E27FC236}">
                  <a16:creationId xmlns:a16="http://schemas.microsoft.com/office/drawing/2014/main" id="{B51DC17A-305E-486E-A527-5E8068E9E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9" name="Freeform 18">
              <a:extLst>
                <a:ext uri="{FF2B5EF4-FFF2-40B4-BE49-F238E27FC236}">
                  <a16:creationId xmlns:a16="http://schemas.microsoft.com/office/drawing/2014/main" id="{B6CCA716-6D46-4523-BF96-FF1B0C5464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20" name="Freeform 19">
              <a:extLst>
                <a:ext uri="{FF2B5EF4-FFF2-40B4-BE49-F238E27FC236}">
                  <a16:creationId xmlns:a16="http://schemas.microsoft.com/office/drawing/2014/main" id="{E632B09A-D30C-4268-B28B-ACD6127630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21" name="Freeform 20">
              <a:extLst>
                <a:ext uri="{FF2B5EF4-FFF2-40B4-BE49-F238E27FC236}">
                  <a16:creationId xmlns:a16="http://schemas.microsoft.com/office/drawing/2014/main" id="{5FC839A4-228B-4EC0-8AF4-D8E38ECE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2" name="Freeform 21">
              <a:extLst>
                <a:ext uri="{FF2B5EF4-FFF2-40B4-BE49-F238E27FC236}">
                  <a16:creationId xmlns:a16="http://schemas.microsoft.com/office/drawing/2014/main" id="{A8FFB1A1-5BB5-4551-87CD-F3365E6FE9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3" name="Freeform 22">
              <a:extLst>
                <a:ext uri="{FF2B5EF4-FFF2-40B4-BE49-F238E27FC236}">
                  <a16:creationId xmlns:a16="http://schemas.microsoft.com/office/drawing/2014/main" id="{D05AF173-8E70-41FA-9254-DF9AC3DDA2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5" name="Group 24">
            <a:extLst>
              <a:ext uri="{FF2B5EF4-FFF2-40B4-BE49-F238E27FC236}">
                <a16:creationId xmlns:a16="http://schemas.microsoft.com/office/drawing/2014/main" id="{1D56A4CE-A3F4-4CFF-9A65-C029AC17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6" name="Freeform 27">
              <a:extLst>
                <a:ext uri="{FF2B5EF4-FFF2-40B4-BE49-F238E27FC236}">
                  <a16:creationId xmlns:a16="http://schemas.microsoft.com/office/drawing/2014/main" id="{DF669161-0B30-4C76-96BF-962027487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7" name="Freeform 28">
              <a:extLst>
                <a:ext uri="{FF2B5EF4-FFF2-40B4-BE49-F238E27FC236}">
                  <a16:creationId xmlns:a16="http://schemas.microsoft.com/office/drawing/2014/main" id="{A5232353-CF7C-44DD-8BEE-1C8FF54CD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8" name="Freeform 29">
              <a:extLst>
                <a:ext uri="{FF2B5EF4-FFF2-40B4-BE49-F238E27FC236}">
                  <a16:creationId xmlns:a16="http://schemas.microsoft.com/office/drawing/2014/main" id="{AEA6CAE2-8741-4E88-A632-69C2B2EC58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9" name="Freeform 30">
              <a:extLst>
                <a:ext uri="{FF2B5EF4-FFF2-40B4-BE49-F238E27FC236}">
                  <a16:creationId xmlns:a16="http://schemas.microsoft.com/office/drawing/2014/main" id="{014AC37D-4388-4AE6-9D4D-CCD99A608C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30" name="Freeform 31">
              <a:extLst>
                <a:ext uri="{FF2B5EF4-FFF2-40B4-BE49-F238E27FC236}">
                  <a16:creationId xmlns:a16="http://schemas.microsoft.com/office/drawing/2014/main" id="{7FE084B0-333E-4F7C-83F1-F7D132527D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31" name="Freeform 32">
              <a:extLst>
                <a:ext uri="{FF2B5EF4-FFF2-40B4-BE49-F238E27FC236}">
                  <a16:creationId xmlns:a16="http://schemas.microsoft.com/office/drawing/2014/main" id="{FDCFCB98-2E3A-4227-823C-80489BB284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2" name="Freeform 33">
              <a:extLst>
                <a:ext uri="{FF2B5EF4-FFF2-40B4-BE49-F238E27FC236}">
                  <a16:creationId xmlns:a16="http://schemas.microsoft.com/office/drawing/2014/main" id="{252F94DE-A6A3-4463-BE05-34281F1C8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3" name="Freeform 34">
              <a:extLst>
                <a:ext uri="{FF2B5EF4-FFF2-40B4-BE49-F238E27FC236}">
                  <a16:creationId xmlns:a16="http://schemas.microsoft.com/office/drawing/2014/main" id="{16EA21FA-886F-43CF-9D44-C1342F3055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4" name="Freeform 35">
              <a:extLst>
                <a:ext uri="{FF2B5EF4-FFF2-40B4-BE49-F238E27FC236}">
                  <a16:creationId xmlns:a16="http://schemas.microsoft.com/office/drawing/2014/main" id="{88C821A5-BCF7-47FE-894F-0ADC5FDB28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5" name="Freeform 36">
              <a:extLst>
                <a:ext uri="{FF2B5EF4-FFF2-40B4-BE49-F238E27FC236}">
                  <a16:creationId xmlns:a16="http://schemas.microsoft.com/office/drawing/2014/main" id="{F8337ECE-206A-472E-AFC4-0F230C91E8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6" name="Freeform 37">
              <a:extLst>
                <a:ext uri="{FF2B5EF4-FFF2-40B4-BE49-F238E27FC236}">
                  <a16:creationId xmlns:a16="http://schemas.microsoft.com/office/drawing/2014/main" id="{90BB2EC4-D043-4B43-87E7-723A787EE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7" name="Freeform 38">
              <a:extLst>
                <a:ext uri="{FF2B5EF4-FFF2-40B4-BE49-F238E27FC236}">
                  <a16:creationId xmlns:a16="http://schemas.microsoft.com/office/drawing/2014/main" id="{04013015-AF71-47BC-BE4D-ED9EFA24FF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9" name="Rectangle 38">
            <a:extLst>
              <a:ext uri="{FF2B5EF4-FFF2-40B4-BE49-F238E27FC236}">
                <a16:creationId xmlns:a16="http://schemas.microsoft.com/office/drawing/2014/main" id="{71B30B18-D920-4E3E-B931-1F310244C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41" name="Freeform 11">
            <a:extLst>
              <a:ext uri="{FF2B5EF4-FFF2-40B4-BE49-F238E27FC236}">
                <a16:creationId xmlns:a16="http://schemas.microsoft.com/office/drawing/2014/main" id="{C70EF50A-66E6-460A-8AF9-47A10D0D9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3" name="Rectangle 42">
            <a:extLst>
              <a:ext uri="{FF2B5EF4-FFF2-40B4-BE49-F238E27FC236}">
                <a16:creationId xmlns:a16="http://schemas.microsoft.com/office/drawing/2014/main" id="{8E612726-6AD2-4BFC-B44A-BA092E156C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403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884B9C2C-FD52-48EF-8BDE-720C5030FE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37129"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47" name="Freeform 11">
            <a:extLst>
              <a:ext uri="{FF2B5EF4-FFF2-40B4-BE49-F238E27FC236}">
                <a16:creationId xmlns:a16="http://schemas.microsoft.com/office/drawing/2014/main" id="{A1DE0485-65C8-4D95-9B34-C55884FC27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graphicFrame>
        <p:nvGraphicFramePr>
          <p:cNvPr id="7" name="Table 6">
            <a:extLst>
              <a:ext uri="{FF2B5EF4-FFF2-40B4-BE49-F238E27FC236}">
                <a16:creationId xmlns:a16="http://schemas.microsoft.com/office/drawing/2014/main" id="{BCEC8B0A-B346-4042-9B89-B133D16231DA}"/>
              </a:ext>
            </a:extLst>
          </p:cNvPr>
          <p:cNvGraphicFramePr>
            <a:graphicFrameLocks noGrp="1"/>
          </p:cNvGraphicFramePr>
          <p:nvPr>
            <p:extLst>
              <p:ext uri="{D42A27DB-BD31-4B8C-83A1-F6EECF244321}">
                <p14:modId xmlns:p14="http://schemas.microsoft.com/office/powerpoint/2010/main" val="3694901455"/>
              </p:ext>
            </p:extLst>
          </p:nvPr>
        </p:nvGraphicFramePr>
        <p:xfrm>
          <a:off x="1697486" y="1620614"/>
          <a:ext cx="7726576" cy="4624120"/>
        </p:xfrm>
        <a:graphic>
          <a:graphicData uri="http://schemas.openxmlformats.org/drawingml/2006/table">
            <a:tbl>
              <a:tblPr firstRow="1" bandRow="1">
                <a:tableStyleId>{5C22544A-7EE6-4342-B048-85BDC9FD1C3A}</a:tableStyleId>
              </a:tblPr>
              <a:tblGrid>
                <a:gridCol w="1931644">
                  <a:extLst>
                    <a:ext uri="{9D8B030D-6E8A-4147-A177-3AD203B41FA5}">
                      <a16:colId xmlns:a16="http://schemas.microsoft.com/office/drawing/2014/main" val="921094425"/>
                    </a:ext>
                  </a:extLst>
                </a:gridCol>
                <a:gridCol w="1931644">
                  <a:extLst>
                    <a:ext uri="{9D8B030D-6E8A-4147-A177-3AD203B41FA5}">
                      <a16:colId xmlns:a16="http://schemas.microsoft.com/office/drawing/2014/main" val="2852816983"/>
                    </a:ext>
                  </a:extLst>
                </a:gridCol>
                <a:gridCol w="1931644">
                  <a:extLst>
                    <a:ext uri="{9D8B030D-6E8A-4147-A177-3AD203B41FA5}">
                      <a16:colId xmlns:a16="http://schemas.microsoft.com/office/drawing/2014/main" val="1025422390"/>
                    </a:ext>
                  </a:extLst>
                </a:gridCol>
                <a:gridCol w="1931644">
                  <a:extLst>
                    <a:ext uri="{9D8B030D-6E8A-4147-A177-3AD203B41FA5}">
                      <a16:colId xmlns:a16="http://schemas.microsoft.com/office/drawing/2014/main" val="1914856753"/>
                    </a:ext>
                  </a:extLst>
                </a:gridCol>
              </a:tblGrid>
              <a:tr h="1156030">
                <a:tc>
                  <a:txBody>
                    <a:bodyPr/>
                    <a:lstStyle/>
                    <a:p>
                      <a:r>
                        <a:rPr lang="en-US" dirty="0"/>
                        <a:t>Subreddits / Model Used</a:t>
                      </a:r>
                    </a:p>
                  </a:txBody>
                  <a:tcPr/>
                </a:tc>
                <a:tc>
                  <a:txBody>
                    <a:bodyPr/>
                    <a:lstStyle/>
                    <a:p>
                      <a:r>
                        <a:rPr lang="en-US" dirty="0"/>
                        <a:t>Warhammer and Smash</a:t>
                      </a:r>
                    </a:p>
                  </a:txBody>
                  <a:tcPr/>
                </a:tc>
                <a:tc>
                  <a:txBody>
                    <a:bodyPr/>
                    <a:lstStyle/>
                    <a:p>
                      <a:r>
                        <a:rPr lang="en-US" dirty="0"/>
                        <a:t>Smash and Paintball</a:t>
                      </a:r>
                    </a:p>
                  </a:txBody>
                  <a:tcPr/>
                </a:tc>
                <a:tc>
                  <a:txBody>
                    <a:bodyPr/>
                    <a:lstStyle/>
                    <a:p>
                      <a:r>
                        <a:rPr lang="en-US" dirty="0"/>
                        <a:t>Paintball and Warhammer</a:t>
                      </a:r>
                    </a:p>
                  </a:txBody>
                  <a:tcPr/>
                </a:tc>
                <a:extLst>
                  <a:ext uri="{0D108BD9-81ED-4DB2-BD59-A6C34878D82A}">
                    <a16:rowId xmlns:a16="http://schemas.microsoft.com/office/drawing/2014/main" val="261454206"/>
                  </a:ext>
                </a:extLst>
              </a:tr>
              <a:tr h="1156030">
                <a:tc>
                  <a:txBody>
                    <a:bodyPr/>
                    <a:lstStyle/>
                    <a:p>
                      <a:r>
                        <a:rPr lang="en-US" b="1" dirty="0"/>
                        <a:t>Logistic Regression</a:t>
                      </a:r>
                    </a:p>
                  </a:txBody>
                  <a:tcPr/>
                </a:tc>
                <a:tc>
                  <a:txBody>
                    <a:bodyPr/>
                    <a:lstStyle/>
                    <a:p>
                      <a:r>
                        <a:rPr lang="en-US" sz="2400" dirty="0"/>
                        <a:t>94.79</a:t>
                      </a:r>
                    </a:p>
                  </a:txBody>
                  <a:tcPr/>
                </a:tc>
                <a:tc>
                  <a:txBody>
                    <a:bodyPr/>
                    <a:lstStyle/>
                    <a:p>
                      <a:r>
                        <a:rPr lang="en-US" sz="2400" dirty="0"/>
                        <a:t>91.93</a:t>
                      </a:r>
                    </a:p>
                  </a:txBody>
                  <a:tcPr/>
                </a:tc>
                <a:tc>
                  <a:txBody>
                    <a:bodyPr/>
                    <a:lstStyle/>
                    <a:p>
                      <a:r>
                        <a:rPr lang="en-US" sz="2400" dirty="0"/>
                        <a:t>90.98</a:t>
                      </a:r>
                    </a:p>
                  </a:txBody>
                  <a:tcPr/>
                </a:tc>
                <a:extLst>
                  <a:ext uri="{0D108BD9-81ED-4DB2-BD59-A6C34878D82A}">
                    <a16:rowId xmlns:a16="http://schemas.microsoft.com/office/drawing/2014/main" val="864266985"/>
                  </a:ext>
                </a:extLst>
              </a:tr>
              <a:tr h="1156030">
                <a:tc>
                  <a:txBody>
                    <a:bodyPr/>
                    <a:lstStyle/>
                    <a:p>
                      <a:r>
                        <a:rPr lang="en-US" b="1" dirty="0"/>
                        <a:t>k-Nearest Neighbors</a:t>
                      </a:r>
                    </a:p>
                  </a:txBody>
                  <a:tcPr/>
                </a:tc>
                <a:tc>
                  <a:txBody>
                    <a:bodyPr/>
                    <a:lstStyle/>
                    <a:p>
                      <a:r>
                        <a:rPr lang="en-US" sz="2400" dirty="0"/>
                        <a:t>71.49</a:t>
                      </a:r>
                    </a:p>
                  </a:txBody>
                  <a:tcPr/>
                </a:tc>
                <a:tc>
                  <a:txBody>
                    <a:bodyPr/>
                    <a:lstStyle/>
                    <a:p>
                      <a:r>
                        <a:rPr lang="en-US" sz="2400" dirty="0"/>
                        <a:t>82.29</a:t>
                      </a:r>
                    </a:p>
                  </a:txBody>
                  <a:tcPr/>
                </a:tc>
                <a:tc>
                  <a:txBody>
                    <a:bodyPr/>
                    <a:lstStyle/>
                    <a:p>
                      <a:r>
                        <a:rPr lang="en-US" sz="2400" dirty="0"/>
                        <a:t>89.29</a:t>
                      </a:r>
                    </a:p>
                  </a:txBody>
                  <a:tcPr/>
                </a:tc>
                <a:extLst>
                  <a:ext uri="{0D108BD9-81ED-4DB2-BD59-A6C34878D82A}">
                    <a16:rowId xmlns:a16="http://schemas.microsoft.com/office/drawing/2014/main" val="2444282496"/>
                  </a:ext>
                </a:extLst>
              </a:tr>
              <a:tr h="1156030">
                <a:tc>
                  <a:txBody>
                    <a:bodyPr/>
                    <a:lstStyle/>
                    <a:p>
                      <a:r>
                        <a:rPr lang="en-US" b="1" dirty="0"/>
                        <a:t>Multinomial Naïve Bayes</a:t>
                      </a:r>
                    </a:p>
                  </a:txBody>
                  <a:tcPr/>
                </a:tc>
                <a:tc>
                  <a:txBody>
                    <a:bodyPr/>
                    <a:lstStyle/>
                    <a:p>
                      <a:r>
                        <a:rPr lang="en-US" sz="2400" b="1" dirty="0"/>
                        <a:t>95.78</a:t>
                      </a:r>
                    </a:p>
                  </a:txBody>
                  <a:tcPr/>
                </a:tc>
                <a:tc>
                  <a:txBody>
                    <a:bodyPr/>
                    <a:lstStyle/>
                    <a:p>
                      <a:r>
                        <a:rPr lang="en-US" sz="2400" b="1" dirty="0"/>
                        <a:t>92.54</a:t>
                      </a:r>
                    </a:p>
                  </a:txBody>
                  <a:tcPr/>
                </a:tc>
                <a:tc>
                  <a:txBody>
                    <a:bodyPr/>
                    <a:lstStyle/>
                    <a:p>
                      <a:r>
                        <a:rPr lang="en-US" sz="2400" b="1" dirty="0"/>
                        <a:t>93.39</a:t>
                      </a:r>
                    </a:p>
                  </a:txBody>
                  <a:tcPr/>
                </a:tc>
                <a:extLst>
                  <a:ext uri="{0D108BD9-81ED-4DB2-BD59-A6C34878D82A}">
                    <a16:rowId xmlns:a16="http://schemas.microsoft.com/office/drawing/2014/main" val="1875462526"/>
                  </a:ext>
                </a:extLst>
              </a:tr>
            </a:tbl>
          </a:graphicData>
        </a:graphic>
      </p:graphicFrame>
      <p:graphicFrame>
        <p:nvGraphicFramePr>
          <p:cNvPr id="8" name="Table 7">
            <a:extLst>
              <a:ext uri="{FF2B5EF4-FFF2-40B4-BE49-F238E27FC236}">
                <a16:creationId xmlns:a16="http://schemas.microsoft.com/office/drawing/2014/main" id="{372AD2BE-8A3B-4135-A031-9C403609C14C}"/>
              </a:ext>
            </a:extLst>
          </p:cNvPr>
          <p:cNvGraphicFramePr>
            <a:graphicFrameLocks noGrp="1"/>
          </p:cNvGraphicFramePr>
          <p:nvPr>
            <p:extLst>
              <p:ext uri="{D42A27DB-BD31-4B8C-83A1-F6EECF244321}">
                <p14:modId xmlns:p14="http://schemas.microsoft.com/office/powerpoint/2010/main" val="2048785069"/>
              </p:ext>
            </p:extLst>
          </p:nvPr>
        </p:nvGraphicFramePr>
        <p:xfrm>
          <a:off x="9424062" y="1617970"/>
          <a:ext cx="2300035" cy="4624120"/>
        </p:xfrm>
        <a:graphic>
          <a:graphicData uri="http://schemas.openxmlformats.org/drawingml/2006/table">
            <a:tbl>
              <a:tblPr firstRow="1" bandRow="1">
                <a:tableStyleId>{93296810-A885-4BE3-A3E7-6D5BEEA58F35}</a:tableStyleId>
              </a:tblPr>
              <a:tblGrid>
                <a:gridCol w="2300035">
                  <a:extLst>
                    <a:ext uri="{9D8B030D-6E8A-4147-A177-3AD203B41FA5}">
                      <a16:colId xmlns:a16="http://schemas.microsoft.com/office/drawing/2014/main" val="2703022656"/>
                    </a:ext>
                  </a:extLst>
                </a:gridCol>
              </a:tblGrid>
              <a:tr h="1156030">
                <a:tc>
                  <a:txBody>
                    <a:bodyPr/>
                    <a:lstStyle/>
                    <a:p>
                      <a:r>
                        <a:rPr lang="en-US" dirty="0"/>
                        <a:t>Warhammer,</a:t>
                      </a:r>
                    </a:p>
                    <a:p>
                      <a:r>
                        <a:rPr lang="en-US" dirty="0"/>
                        <a:t>Smash, and Paintball</a:t>
                      </a:r>
                    </a:p>
                  </a:txBody>
                  <a:tcPr/>
                </a:tc>
                <a:extLst>
                  <a:ext uri="{0D108BD9-81ED-4DB2-BD59-A6C34878D82A}">
                    <a16:rowId xmlns:a16="http://schemas.microsoft.com/office/drawing/2014/main" val="884177889"/>
                  </a:ext>
                </a:extLst>
              </a:tr>
              <a:tr h="1156030">
                <a:tc>
                  <a:txBody>
                    <a:bodyPr/>
                    <a:lstStyle/>
                    <a:p>
                      <a:r>
                        <a:rPr lang="en-US" sz="2400" b="0" dirty="0"/>
                        <a:t>90.30</a:t>
                      </a:r>
                    </a:p>
                  </a:txBody>
                  <a:tcPr/>
                </a:tc>
                <a:extLst>
                  <a:ext uri="{0D108BD9-81ED-4DB2-BD59-A6C34878D82A}">
                    <a16:rowId xmlns:a16="http://schemas.microsoft.com/office/drawing/2014/main" val="462134851"/>
                  </a:ext>
                </a:extLst>
              </a:tr>
              <a:tr h="1156030">
                <a:tc>
                  <a:txBody>
                    <a:bodyPr/>
                    <a:lstStyle/>
                    <a:p>
                      <a:r>
                        <a:rPr lang="en-US" sz="2400" dirty="0"/>
                        <a:t>34.05</a:t>
                      </a:r>
                    </a:p>
                  </a:txBody>
                  <a:tcPr/>
                </a:tc>
                <a:extLst>
                  <a:ext uri="{0D108BD9-81ED-4DB2-BD59-A6C34878D82A}">
                    <a16:rowId xmlns:a16="http://schemas.microsoft.com/office/drawing/2014/main" val="2205678990"/>
                  </a:ext>
                </a:extLst>
              </a:tr>
              <a:tr h="1156030">
                <a:tc>
                  <a:txBody>
                    <a:bodyPr/>
                    <a:lstStyle/>
                    <a:p>
                      <a:r>
                        <a:rPr lang="en-US" sz="2400" b="1" dirty="0"/>
                        <a:t>90.75</a:t>
                      </a:r>
                    </a:p>
                  </a:txBody>
                  <a:tcPr/>
                </a:tc>
                <a:extLst>
                  <a:ext uri="{0D108BD9-81ED-4DB2-BD59-A6C34878D82A}">
                    <a16:rowId xmlns:a16="http://schemas.microsoft.com/office/drawing/2014/main" val="2122889823"/>
                  </a:ext>
                </a:extLst>
              </a:tr>
            </a:tbl>
          </a:graphicData>
        </a:graphic>
      </p:graphicFrame>
      <p:sp>
        <p:nvSpPr>
          <p:cNvPr id="9" name="TextBox 8">
            <a:extLst>
              <a:ext uri="{FF2B5EF4-FFF2-40B4-BE49-F238E27FC236}">
                <a16:creationId xmlns:a16="http://schemas.microsoft.com/office/drawing/2014/main" id="{5A8A268B-BDD6-4222-8183-7246BD83C38A}"/>
              </a:ext>
            </a:extLst>
          </p:cNvPr>
          <p:cNvSpPr txBox="1"/>
          <p:nvPr/>
        </p:nvSpPr>
        <p:spPr>
          <a:xfrm>
            <a:off x="1949937" y="506347"/>
            <a:ext cx="8978153" cy="954107"/>
          </a:xfrm>
          <a:prstGeom prst="rect">
            <a:avLst/>
          </a:prstGeom>
          <a:noFill/>
        </p:spPr>
        <p:txBody>
          <a:bodyPr wrap="square" rtlCol="0">
            <a:spAutoFit/>
          </a:bodyPr>
          <a:lstStyle/>
          <a:p>
            <a:r>
              <a:rPr lang="en-US" sz="2800" b="1" dirty="0"/>
              <a:t>Model Performance by Accuracy Score on Test Set in Percentage </a:t>
            </a:r>
          </a:p>
        </p:txBody>
      </p:sp>
      <p:sp>
        <p:nvSpPr>
          <p:cNvPr id="10" name="Rectangle 9">
            <a:extLst>
              <a:ext uri="{FF2B5EF4-FFF2-40B4-BE49-F238E27FC236}">
                <a16:creationId xmlns:a16="http://schemas.microsoft.com/office/drawing/2014/main" id="{7B5A2140-AE3F-4719-AFFF-EBE22718FEEF}"/>
              </a:ext>
            </a:extLst>
          </p:cNvPr>
          <p:cNvSpPr/>
          <p:nvPr/>
        </p:nvSpPr>
        <p:spPr>
          <a:xfrm>
            <a:off x="3581400" y="2756647"/>
            <a:ext cx="1972235" cy="1053353"/>
          </a:xfrm>
          <a:prstGeom prst="rect">
            <a:avLst/>
          </a:prstGeom>
          <a:noFill/>
          <a:ln w="762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dirty="0"/>
          </a:p>
        </p:txBody>
      </p:sp>
      <p:sp>
        <p:nvSpPr>
          <p:cNvPr id="42" name="Rectangle 41">
            <a:extLst>
              <a:ext uri="{FF2B5EF4-FFF2-40B4-BE49-F238E27FC236}">
                <a16:creationId xmlns:a16="http://schemas.microsoft.com/office/drawing/2014/main" id="{3BFFFE9D-37C2-41A8-9285-92CFAF59B92B}"/>
              </a:ext>
            </a:extLst>
          </p:cNvPr>
          <p:cNvSpPr/>
          <p:nvPr/>
        </p:nvSpPr>
        <p:spPr>
          <a:xfrm>
            <a:off x="3581399" y="5054571"/>
            <a:ext cx="1972235" cy="1053353"/>
          </a:xfrm>
          <a:prstGeom prst="rect">
            <a:avLst/>
          </a:prstGeom>
          <a:noFill/>
          <a:ln w="762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dirty="0"/>
          </a:p>
        </p:txBody>
      </p:sp>
      <p:sp>
        <p:nvSpPr>
          <p:cNvPr id="44" name="Rectangle 43">
            <a:extLst>
              <a:ext uri="{FF2B5EF4-FFF2-40B4-BE49-F238E27FC236}">
                <a16:creationId xmlns:a16="http://schemas.microsoft.com/office/drawing/2014/main" id="{ED502444-EF85-4C11-842E-B7A5C8AA4D5F}"/>
              </a:ext>
            </a:extLst>
          </p:cNvPr>
          <p:cNvSpPr/>
          <p:nvPr/>
        </p:nvSpPr>
        <p:spPr>
          <a:xfrm>
            <a:off x="3576217" y="5114925"/>
            <a:ext cx="8065491" cy="885710"/>
          </a:xfrm>
          <a:prstGeom prst="rect">
            <a:avLst/>
          </a:prstGeom>
          <a:noFill/>
          <a:ln w="76200"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dirty="0"/>
          </a:p>
        </p:txBody>
      </p:sp>
    </p:spTree>
    <p:extLst>
      <p:ext uri="{BB962C8B-B14F-4D97-AF65-F5344CB8AC3E}">
        <p14:creationId xmlns:p14="http://schemas.microsoft.com/office/powerpoint/2010/main" val="98823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2" grpId="0" animBg="1"/>
      <p:bldP spid="4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95"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65113AE9-AE29-47C0-8FFE-545FEC9B2F7D}"/>
              </a:ext>
            </a:extLst>
          </p:cNvPr>
          <p:cNvSpPr>
            <a:spLocks noGrp="1"/>
          </p:cNvSpPr>
          <p:nvPr>
            <p:ph type="subTitle" idx="1"/>
          </p:nvPr>
        </p:nvSpPr>
        <p:spPr>
          <a:xfrm>
            <a:off x="1194099" y="804334"/>
            <a:ext cx="3170083" cy="5249332"/>
          </a:xfrm>
        </p:spPr>
        <p:txBody>
          <a:bodyPr anchor="ctr">
            <a:normAutofit/>
          </a:bodyPr>
          <a:lstStyle/>
          <a:p>
            <a:pPr algn="r"/>
            <a:r>
              <a:rPr lang="en-US" sz="2800" dirty="0">
                <a:solidFill>
                  <a:schemeClr val="tx1">
                    <a:lumMod val="85000"/>
                    <a:lumOff val="15000"/>
                  </a:schemeClr>
                </a:solidFill>
              </a:rPr>
              <a:t>Posts the Model Predicted Wrong</a:t>
            </a:r>
          </a:p>
        </p:txBody>
      </p:sp>
      <p:sp>
        <p:nvSpPr>
          <p:cNvPr id="10" name="Freeform 11">
            <a:extLst>
              <a:ext uri="{FF2B5EF4-FFF2-40B4-BE49-F238E27FC236}">
                <a16:creationId xmlns:a16="http://schemas.microsoft.com/office/drawing/2014/main" id="{1E86F813-D67B-409D-AA77-FA8878C2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1967"/>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7" name="Rectangle: Rounded Corners 6">
            <a:extLst>
              <a:ext uri="{FF2B5EF4-FFF2-40B4-BE49-F238E27FC236}">
                <a16:creationId xmlns:a16="http://schemas.microsoft.com/office/drawing/2014/main" id="{EEED48B9-3EDF-48A3-B1AA-2B18249D0AA6}"/>
              </a:ext>
            </a:extLst>
          </p:cNvPr>
          <p:cNvSpPr/>
          <p:nvPr/>
        </p:nvSpPr>
        <p:spPr>
          <a:xfrm>
            <a:off x="5848394" y="455859"/>
            <a:ext cx="2441750" cy="1100295"/>
          </a:xfrm>
          <a:prstGeom prst="round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t>“Hello I’m new”</a:t>
            </a:r>
          </a:p>
        </p:txBody>
      </p:sp>
      <p:sp>
        <p:nvSpPr>
          <p:cNvPr id="11" name="Rectangle: Rounded Corners 10">
            <a:extLst>
              <a:ext uri="{FF2B5EF4-FFF2-40B4-BE49-F238E27FC236}">
                <a16:creationId xmlns:a16="http://schemas.microsoft.com/office/drawing/2014/main" id="{7C7561BE-DCF7-42C0-8046-37D3BD1F39FD}"/>
              </a:ext>
            </a:extLst>
          </p:cNvPr>
          <p:cNvSpPr/>
          <p:nvPr/>
        </p:nvSpPr>
        <p:spPr>
          <a:xfrm>
            <a:off x="9059243" y="3171967"/>
            <a:ext cx="2441750" cy="336778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t>Overlapping Words:</a:t>
            </a:r>
          </a:p>
          <a:p>
            <a:pPr marL="285750" indent="-285750" algn="ctr">
              <a:buFont typeface="Arial" panose="020B0604020202020204" pitchFamily="34" charset="0"/>
              <a:buChar char="•"/>
            </a:pPr>
            <a:r>
              <a:rPr lang="en-US" dirty="0"/>
              <a:t>Tank</a:t>
            </a:r>
          </a:p>
          <a:p>
            <a:pPr marL="285750" indent="-285750" algn="ctr">
              <a:buFont typeface="Arial" panose="020B0604020202020204" pitchFamily="34" charset="0"/>
              <a:buChar char="•"/>
            </a:pPr>
            <a:r>
              <a:rPr lang="en-US" dirty="0"/>
              <a:t>Paint</a:t>
            </a:r>
          </a:p>
          <a:p>
            <a:pPr marL="285750" indent="-285750" algn="ctr">
              <a:buFont typeface="Arial" panose="020B0604020202020204" pitchFamily="34" charset="0"/>
              <a:buChar char="•"/>
            </a:pPr>
            <a:r>
              <a:rPr lang="en-US" dirty="0"/>
              <a:t>Playing</a:t>
            </a:r>
          </a:p>
          <a:p>
            <a:pPr marL="285750" indent="-285750" algn="ctr">
              <a:buFont typeface="Arial" panose="020B0604020202020204" pitchFamily="34" charset="0"/>
              <a:buChar char="•"/>
            </a:pPr>
            <a:r>
              <a:rPr lang="en-US" dirty="0"/>
              <a:t>Local</a:t>
            </a:r>
          </a:p>
          <a:p>
            <a:pPr marL="285750" indent="-285750" algn="ctr">
              <a:buFont typeface="Arial" panose="020B0604020202020204" pitchFamily="34" charset="0"/>
              <a:buChar char="•"/>
            </a:pPr>
            <a:endParaRPr lang="en-US" dirty="0"/>
          </a:p>
        </p:txBody>
      </p:sp>
      <p:sp>
        <p:nvSpPr>
          <p:cNvPr id="12" name="Rectangle: Rounded Corners 11">
            <a:extLst>
              <a:ext uri="{FF2B5EF4-FFF2-40B4-BE49-F238E27FC236}">
                <a16:creationId xmlns:a16="http://schemas.microsoft.com/office/drawing/2014/main" id="{592187F5-0940-4F73-B155-405145711CD4}"/>
              </a:ext>
            </a:extLst>
          </p:cNvPr>
          <p:cNvSpPr/>
          <p:nvPr/>
        </p:nvSpPr>
        <p:spPr>
          <a:xfrm>
            <a:off x="9021185" y="455858"/>
            <a:ext cx="2441750" cy="1100295"/>
          </a:xfrm>
          <a:prstGeom prst="round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t>“Just came in the mail today”</a:t>
            </a:r>
          </a:p>
        </p:txBody>
      </p:sp>
      <p:sp>
        <p:nvSpPr>
          <p:cNvPr id="14" name="Rectangle: Rounded Corners 13">
            <a:extLst>
              <a:ext uri="{FF2B5EF4-FFF2-40B4-BE49-F238E27FC236}">
                <a16:creationId xmlns:a16="http://schemas.microsoft.com/office/drawing/2014/main" id="{FCCF2942-C92E-418F-966E-AC6370FFF2FB}"/>
              </a:ext>
            </a:extLst>
          </p:cNvPr>
          <p:cNvSpPr/>
          <p:nvPr/>
        </p:nvSpPr>
        <p:spPr>
          <a:xfrm>
            <a:off x="5848394" y="1681572"/>
            <a:ext cx="2441750" cy="1100295"/>
          </a:xfrm>
          <a:prstGeom prst="round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t>“Decided to join the club”</a:t>
            </a:r>
          </a:p>
        </p:txBody>
      </p:sp>
      <p:sp>
        <p:nvSpPr>
          <p:cNvPr id="15" name="Rectangle: Rounded Corners 14">
            <a:extLst>
              <a:ext uri="{FF2B5EF4-FFF2-40B4-BE49-F238E27FC236}">
                <a16:creationId xmlns:a16="http://schemas.microsoft.com/office/drawing/2014/main" id="{E695A5E5-0184-4553-967F-8E4EE9CA4F7E}"/>
              </a:ext>
            </a:extLst>
          </p:cNvPr>
          <p:cNvSpPr/>
          <p:nvPr/>
        </p:nvSpPr>
        <p:spPr>
          <a:xfrm>
            <a:off x="9021185" y="1681571"/>
            <a:ext cx="2441750" cy="1100295"/>
          </a:xfrm>
          <a:prstGeom prst="round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t>“This video is criminally under-viewed”</a:t>
            </a:r>
          </a:p>
        </p:txBody>
      </p:sp>
      <p:sp>
        <p:nvSpPr>
          <p:cNvPr id="17" name="Rectangle: Rounded Corners 16">
            <a:extLst>
              <a:ext uri="{FF2B5EF4-FFF2-40B4-BE49-F238E27FC236}">
                <a16:creationId xmlns:a16="http://schemas.microsoft.com/office/drawing/2014/main" id="{D9B2E5DD-9D71-456F-BB69-76F5DCF9101C}"/>
              </a:ext>
            </a:extLst>
          </p:cNvPr>
          <p:cNvSpPr/>
          <p:nvPr/>
        </p:nvSpPr>
        <p:spPr>
          <a:xfrm>
            <a:off x="5848394" y="3176449"/>
            <a:ext cx="2441750" cy="110029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a:t>”Twister goodness”</a:t>
            </a:r>
          </a:p>
        </p:txBody>
      </p:sp>
      <p:sp>
        <p:nvSpPr>
          <p:cNvPr id="18" name="Rectangle: Rounded Corners 17">
            <a:extLst>
              <a:ext uri="{FF2B5EF4-FFF2-40B4-BE49-F238E27FC236}">
                <a16:creationId xmlns:a16="http://schemas.microsoft.com/office/drawing/2014/main" id="{982274A0-429E-4B97-9D08-1CA55C3B127B}"/>
              </a:ext>
            </a:extLst>
          </p:cNvPr>
          <p:cNvSpPr/>
          <p:nvPr/>
        </p:nvSpPr>
        <p:spPr>
          <a:xfrm>
            <a:off x="5848394" y="4496371"/>
            <a:ext cx="2441750" cy="91187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a:t>”PSI </a:t>
            </a:r>
            <a:r>
              <a:rPr lang="en-US" dirty="0" err="1"/>
              <a:t>Shinespike</a:t>
            </a:r>
            <a:r>
              <a:rPr lang="en-US" dirty="0"/>
              <a:t>”</a:t>
            </a:r>
          </a:p>
        </p:txBody>
      </p:sp>
      <p:sp>
        <p:nvSpPr>
          <p:cNvPr id="19" name="Rectangle: Rounded Corners 18">
            <a:extLst>
              <a:ext uri="{FF2B5EF4-FFF2-40B4-BE49-F238E27FC236}">
                <a16:creationId xmlns:a16="http://schemas.microsoft.com/office/drawing/2014/main" id="{B7DC4106-413D-4006-B57A-591594FB3FA0}"/>
              </a:ext>
            </a:extLst>
          </p:cNvPr>
          <p:cNvSpPr/>
          <p:nvPr/>
        </p:nvSpPr>
        <p:spPr>
          <a:xfrm>
            <a:off x="5848394" y="5627876"/>
            <a:ext cx="2441750" cy="91187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a:t>”My </a:t>
            </a:r>
            <a:r>
              <a:rPr lang="en-US" dirty="0" err="1"/>
              <a:t>Vigilator</a:t>
            </a:r>
            <a:r>
              <a:rPr lang="en-US" dirty="0"/>
              <a:t> boys”</a:t>
            </a:r>
          </a:p>
        </p:txBody>
      </p:sp>
    </p:spTree>
    <p:extLst>
      <p:ext uri="{BB962C8B-B14F-4D97-AF65-F5344CB8AC3E}">
        <p14:creationId xmlns:p14="http://schemas.microsoft.com/office/powerpoint/2010/main" val="1921536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12" grpId="0" animBg="1"/>
      <p:bldP spid="14" grpId="0" animBg="1"/>
      <p:bldP spid="15" grpId="0" animBg="1"/>
      <p:bldP spid="17" grpId="0" animBg="1"/>
      <p:bldP spid="18" grpId="0" animBg="1"/>
      <p:bldP spid="1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E3815D-FC72-4321-A0F4-8CACAD8067BF}"/>
              </a:ext>
            </a:extLst>
          </p:cNvPr>
          <p:cNvSpPr>
            <a:spLocks noGrp="1"/>
          </p:cNvSpPr>
          <p:nvPr>
            <p:ph type="title"/>
          </p:nvPr>
        </p:nvSpPr>
        <p:spPr>
          <a:xfrm>
            <a:off x="1772654" y="659969"/>
            <a:ext cx="8911687" cy="1280890"/>
          </a:xfrm>
        </p:spPr>
        <p:txBody>
          <a:bodyPr/>
          <a:lstStyle/>
          <a:p>
            <a:r>
              <a:rPr lang="en-US" dirty="0"/>
              <a:t>Warhammer 40k</a:t>
            </a:r>
          </a:p>
        </p:txBody>
      </p:sp>
      <p:sp>
        <p:nvSpPr>
          <p:cNvPr id="23" name="Freeform: Shape 22">
            <a:extLst>
              <a:ext uri="{FF2B5EF4-FFF2-40B4-BE49-F238E27FC236}">
                <a16:creationId xmlns:a16="http://schemas.microsoft.com/office/drawing/2014/main" id="{89B07000-573B-4B65-AACD-71190C509561}"/>
              </a:ext>
            </a:extLst>
          </p:cNvPr>
          <p:cNvSpPr/>
          <p:nvPr/>
        </p:nvSpPr>
        <p:spPr>
          <a:xfrm>
            <a:off x="2950317" y="3728811"/>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1"/>
          </a:lnRef>
          <a:fillRef idx="1">
            <a:schemeClr val="lt1"/>
          </a:fillRef>
          <a:effectRef idx="0">
            <a:schemeClr val="accent1"/>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Painted</a:t>
            </a:r>
          </a:p>
        </p:txBody>
      </p:sp>
      <p:sp>
        <p:nvSpPr>
          <p:cNvPr id="25" name="Hexagon 24">
            <a:extLst>
              <a:ext uri="{FF2B5EF4-FFF2-40B4-BE49-F238E27FC236}">
                <a16:creationId xmlns:a16="http://schemas.microsoft.com/office/drawing/2014/main" id="{1AB6276A-87B7-4079-8D3E-E6C510B45698}"/>
              </a:ext>
            </a:extLst>
          </p:cNvPr>
          <p:cNvSpPr/>
          <p:nvPr/>
        </p:nvSpPr>
        <p:spPr>
          <a:xfrm>
            <a:off x="1574799" y="2938807"/>
            <a:ext cx="1599028" cy="1429247"/>
          </a:xfrm>
          <a:prstGeom prst="hexagon">
            <a:avLst>
              <a:gd name="adj" fmla="val 25000"/>
              <a:gd name="vf" fmla="val 115470"/>
            </a:avLst>
          </a:prstGeom>
        </p:spPr>
        <p:style>
          <a:lnRef idx="2">
            <a:schemeClr val="accent1"/>
          </a:lnRef>
          <a:fillRef idx="1">
            <a:schemeClr val="lt1"/>
          </a:fillRef>
          <a:effectRef idx="0">
            <a:schemeClr val="accent1"/>
          </a:effectRef>
          <a:fontRef idx="minor">
            <a:schemeClr val="dk1"/>
          </a:fontRef>
        </p:style>
        <p:txBody>
          <a:bodyPr/>
          <a:lstStyle/>
          <a:p>
            <a:pPr algn="ctr"/>
            <a:endParaRPr lang="en-US" dirty="0"/>
          </a:p>
          <a:p>
            <a:pPr algn="ctr"/>
            <a:r>
              <a:rPr lang="en-US" dirty="0"/>
              <a:t>Paint</a:t>
            </a:r>
          </a:p>
        </p:txBody>
      </p:sp>
      <p:sp>
        <p:nvSpPr>
          <p:cNvPr id="27" name="Freeform: Shape 26">
            <a:extLst>
              <a:ext uri="{FF2B5EF4-FFF2-40B4-BE49-F238E27FC236}">
                <a16:creationId xmlns:a16="http://schemas.microsoft.com/office/drawing/2014/main" id="{7C809657-7B51-47B7-AB3F-CD76F46D54C8}"/>
              </a:ext>
            </a:extLst>
          </p:cNvPr>
          <p:cNvSpPr/>
          <p:nvPr/>
        </p:nvSpPr>
        <p:spPr>
          <a:xfrm>
            <a:off x="4325837" y="2934485"/>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1"/>
          </a:lnRef>
          <a:fillRef idx="1">
            <a:schemeClr val="lt1"/>
          </a:fillRef>
          <a:effectRef idx="0">
            <a:schemeClr val="accent1"/>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Finished</a:t>
            </a:r>
          </a:p>
        </p:txBody>
      </p:sp>
      <p:sp>
        <p:nvSpPr>
          <p:cNvPr id="29" name="Hexagon 28">
            <a:extLst>
              <a:ext uri="{FF2B5EF4-FFF2-40B4-BE49-F238E27FC236}">
                <a16:creationId xmlns:a16="http://schemas.microsoft.com/office/drawing/2014/main" id="{027A8559-F382-497D-B383-A33BC34F65BF}"/>
              </a:ext>
            </a:extLst>
          </p:cNvPr>
          <p:cNvSpPr/>
          <p:nvPr/>
        </p:nvSpPr>
        <p:spPr>
          <a:xfrm>
            <a:off x="5702341" y="3726109"/>
            <a:ext cx="1599028" cy="1429247"/>
          </a:xfrm>
          <a:prstGeom prst="hexagon">
            <a:avLst>
              <a:gd name="adj" fmla="val 25000"/>
              <a:gd name="vf" fmla="val 115470"/>
            </a:avLst>
          </a:prstGeom>
        </p:spPr>
        <p:style>
          <a:lnRef idx="2">
            <a:schemeClr val="accent1"/>
          </a:lnRef>
          <a:fillRef idx="1">
            <a:schemeClr val="lt1"/>
          </a:fillRef>
          <a:effectRef idx="0">
            <a:schemeClr val="accent1"/>
          </a:effectRef>
          <a:fontRef idx="minor">
            <a:schemeClr val="dk1"/>
          </a:fontRef>
        </p:style>
        <p:txBody>
          <a:bodyPr/>
          <a:lstStyle/>
          <a:p>
            <a:pPr algn="ctr"/>
            <a:endParaRPr lang="en-US" dirty="0"/>
          </a:p>
          <a:p>
            <a:pPr algn="ctr"/>
            <a:r>
              <a:rPr lang="en-US" dirty="0"/>
              <a:t>Squad</a:t>
            </a:r>
          </a:p>
        </p:txBody>
      </p:sp>
      <p:sp>
        <p:nvSpPr>
          <p:cNvPr id="31" name="Freeform: Shape 30">
            <a:extLst>
              <a:ext uri="{FF2B5EF4-FFF2-40B4-BE49-F238E27FC236}">
                <a16:creationId xmlns:a16="http://schemas.microsoft.com/office/drawing/2014/main" id="{CC5A240D-7FC9-4327-B54C-C1CA65097451}"/>
              </a:ext>
            </a:extLst>
          </p:cNvPr>
          <p:cNvSpPr/>
          <p:nvPr/>
        </p:nvSpPr>
        <p:spPr>
          <a:xfrm>
            <a:off x="2950317" y="2148804"/>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1"/>
          </a:lnRef>
          <a:fillRef idx="1">
            <a:schemeClr val="lt1"/>
          </a:fillRef>
          <a:effectRef idx="0">
            <a:schemeClr val="accent1"/>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Painting</a:t>
            </a:r>
          </a:p>
        </p:txBody>
      </p:sp>
      <p:sp>
        <p:nvSpPr>
          <p:cNvPr id="33" name="Hexagon 32">
            <a:extLst>
              <a:ext uri="{FF2B5EF4-FFF2-40B4-BE49-F238E27FC236}">
                <a16:creationId xmlns:a16="http://schemas.microsoft.com/office/drawing/2014/main" id="{C6A0D9CF-901B-4603-BEEE-2414FD742C4D}"/>
              </a:ext>
            </a:extLst>
          </p:cNvPr>
          <p:cNvSpPr/>
          <p:nvPr/>
        </p:nvSpPr>
        <p:spPr>
          <a:xfrm>
            <a:off x="4325837" y="1353937"/>
            <a:ext cx="1599028" cy="1429247"/>
          </a:xfrm>
          <a:prstGeom prst="hexagon">
            <a:avLst>
              <a:gd name="adj" fmla="val 25000"/>
              <a:gd name="vf" fmla="val 115470"/>
            </a:avLst>
          </a:prstGeom>
        </p:spPr>
        <p:style>
          <a:lnRef idx="2">
            <a:schemeClr val="accent1"/>
          </a:lnRef>
          <a:fillRef idx="1">
            <a:schemeClr val="lt1"/>
          </a:fillRef>
          <a:effectRef idx="0">
            <a:schemeClr val="accent1"/>
          </a:effectRef>
          <a:fontRef idx="minor">
            <a:schemeClr val="dk1"/>
          </a:fontRef>
        </p:style>
        <p:txBody>
          <a:bodyPr/>
          <a:lstStyle/>
          <a:p>
            <a:pPr algn="ctr"/>
            <a:endParaRPr lang="en-US" dirty="0"/>
          </a:p>
          <a:p>
            <a:pPr algn="ctr"/>
            <a:r>
              <a:rPr lang="en-US" dirty="0"/>
              <a:t>WIP</a:t>
            </a:r>
          </a:p>
        </p:txBody>
      </p:sp>
      <p:sp>
        <p:nvSpPr>
          <p:cNvPr id="35" name="Freeform: Shape 34">
            <a:extLst>
              <a:ext uri="{FF2B5EF4-FFF2-40B4-BE49-F238E27FC236}">
                <a16:creationId xmlns:a16="http://schemas.microsoft.com/office/drawing/2014/main" id="{173602D2-8256-4600-9DE3-7B69C713FF8E}"/>
              </a:ext>
            </a:extLst>
          </p:cNvPr>
          <p:cNvSpPr/>
          <p:nvPr/>
        </p:nvSpPr>
        <p:spPr>
          <a:xfrm>
            <a:off x="5702341" y="2145562"/>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1"/>
          </a:lnRef>
          <a:fillRef idx="1">
            <a:schemeClr val="lt1"/>
          </a:fillRef>
          <a:effectRef idx="0">
            <a:schemeClr val="accent1"/>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Army</a:t>
            </a:r>
          </a:p>
        </p:txBody>
      </p:sp>
      <p:sp>
        <p:nvSpPr>
          <p:cNvPr id="37" name="Hexagon 36">
            <a:extLst>
              <a:ext uri="{FF2B5EF4-FFF2-40B4-BE49-F238E27FC236}">
                <a16:creationId xmlns:a16="http://schemas.microsoft.com/office/drawing/2014/main" id="{44944441-08AA-4242-9A41-A44B60B165AB}"/>
              </a:ext>
            </a:extLst>
          </p:cNvPr>
          <p:cNvSpPr/>
          <p:nvPr/>
        </p:nvSpPr>
        <p:spPr>
          <a:xfrm>
            <a:off x="7077861" y="2949075"/>
            <a:ext cx="1599028" cy="1429247"/>
          </a:xfrm>
          <a:prstGeom prst="hexagon">
            <a:avLst>
              <a:gd name="adj" fmla="val 25000"/>
              <a:gd name="vf" fmla="val 115470"/>
            </a:avLst>
          </a:prstGeom>
        </p:spPr>
        <p:style>
          <a:lnRef idx="2">
            <a:schemeClr val="accent1"/>
          </a:lnRef>
          <a:fillRef idx="1">
            <a:schemeClr val="lt1"/>
          </a:fillRef>
          <a:effectRef idx="0">
            <a:schemeClr val="accent1"/>
          </a:effectRef>
          <a:fontRef idx="minor">
            <a:schemeClr val="dk1"/>
          </a:fontRef>
        </p:style>
        <p:txBody>
          <a:bodyPr/>
          <a:lstStyle/>
          <a:p>
            <a:pPr algn="ctr"/>
            <a:endParaRPr lang="en-US" dirty="0"/>
          </a:p>
          <a:p>
            <a:pPr algn="ctr"/>
            <a:r>
              <a:rPr lang="en-US" dirty="0"/>
              <a:t>Marine</a:t>
            </a:r>
          </a:p>
        </p:txBody>
      </p:sp>
      <p:sp>
        <p:nvSpPr>
          <p:cNvPr id="39" name="Freeform: Shape 38">
            <a:extLst>
              <a:ext uri="{FF2B5EF4-FFF2-40B4-BE49-F238E27FC236}">
                <a16:creationId xmlns:a16="http://schemas.microsoft.com/office/drawing/2014/main" id="{806DF81C-7241-4CD5-A5A8-FE32BDF01D21}"/>
              </a:ext>
            </a:extLst>
          </p:cNvPr>
          <p:cNvSpPr/>
          <p:nvPr/>
        </p:nvSpPr>
        <p:spPr>
          <a:xfrm>
            <a:off x="7077861" y="1369066"/>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1"/>
          </a:lnRef>
          <a:fillRef idx="1">
            <a:schemeClr val="lt1"/>
          </a:fillRef>
          <a:effectRef idx="0">
            <a:schemeClr val="accent1"/>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sz="1600" kern="1200" dirty="0" err="1"/>
              <a:t>Warha-mmer</a:t>
            </a:r>
            <a:endParaRPr lang="en-US" sz="1600" kern="1200" dirty="0"/>
          </a:p>
        </p:txBody>
      </p:sp>
      <p:sp>
        <p:nvSpPr>
          <p:cNvPr id="41" name="Hexagon 40">
            <a:extLst>
              <a:ext uri="{FF2B5EF4-FFF2-40B4-BE49-F238E27FC236}">
                <a16:creationId xmlns:a16="http://schemas.microsoft.com/office/drawing/2014/main" id="{30A03148-B729-4097-A20B-45AAC13CB07A}"/>
              </a:ext>
            </a:extLst>
          </p:cNvPr>
          <p:cNvSpPr/>
          <p:nvPr/>
        </p:nvSpPr>
        <p:spPr>
          <a:xfrm>
            <a:off x="8453380" y="2166635"/>
            <a:ext cx="1599028" cy="1429247"/>
          </a:xfrm>
          <a:prstGeom prst="hexagon">
            <a:avLst>
              <a:gd name="adj" fmla="val 25000"/>
              <a:gd name="vf" fmla="val 115470"/>
            </a:avLst>
          </a:prstGeom>
        </p:spPr>
        <p:style>
          <a:lnRef idx="2">
            <a:schemeClr val="accent1"/>
          </a:lnRef>
          <a:fillRef idx="1">
            <a:schemeClr val="lt1"/>
          </a:fillRef>
          <a:effectRef idx="0">
            <a:schemeClr val="accent1"/>
          </a:effectRef>
          <a:fontRef idx="minor">
            <a:schemeClr val="dk1"/>
          </a:fontRef>
        </p:style>
        <p:txBody>
          <a:bodyPr/>
          <a:lstStyle/>
          <a:p>
            <a:pPr algn="ctr"/>
            <a:endParaRPr lang="en-US" dirty="0"/>
          </a:p>
          <a:p>
            <a:pPr algn="ctr"/>
            <a:r>
              <a:rPr lang="en-US" dirty="0"/>
              <a:t>40k</a:t>
            </a:r>
          </a:p>
        </p:txBody>
      </p:sp>
      <p:sp>
        <p:nvSpPr>
          <p:cNvPr id="43" name="Freeform: Shape 42">
            <a:extLst>
              <a:ext uri="{FF2B5EF4-FFF2-40B4-BE49-F238E27FC236}">
                <a16:creationId xmlns:a16="http://schemas.microsoft.com/office/drawing/2014/main" id="{D91EF575-2557-4A22-B51A-0F80892AEEE8}"/>
              </a:ext>
            </a:extLst>
          </p:cNvPr>
          <p:cNvSpPr/>
          <p:nvPr/>
        </p:nvSpPr>
        <p:spPr>
          <a:xfrm>
            <a:off x="8453380" y="3744481"/>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1"/>
          </a:lnRef>
          <a:fillRef idx="1">
            <a:schemeClr val="lt1"/>
          </a:fillRef>
          <a:effectRef idx="0">
            <a:schemeClr val="accent1"/>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Chaos</a:t>
            </a:r>
          </a:p>
        </p:txBody>
      </p:sp>
      <p:sp>
        <p:nvSpPr>
          <p:cNvPr id="45" name="Hexagon 44">
            <a:extLst>
              <a:ext uri="{FF2B5EF4-FFF2-40B4-BE49-F238E27FC236}">
                <a16:creationId xmlns:a16="http://schemas.microsoft.com/office/drawing/2014/main" id="{0D1A8476-7A20-4B26-AF49-CA2E1C52AF76}"/>
              </a:ext>
            </a:extLst>
          </p:cNvPr>
          <p:cNvSpPr/>
          <p:nvPr/>
        </p:nvSpPr>
        <p:spPr>
          <a:xfrm>
            <a:off x="7077861" y="4526921"/>
            <a:ext cx="1599028" cy="1429247"/>
          </a:xfrm>
          <a:prstGeom prst="hexagon">
            <a:avLst>
              <a:gd name="adj" fmla="val 25000"/>
              <a:gd name="vf" fmla="val 115470"/>
            </a:avLst>
          </a:prstGeom>
        </p:spPr>
        <p:style>
          <a:lnRef idx="2">
            <a:schemeClr val="accent1"/>
          </a:lnRef>
          <a:fillRef idx="1">
            <a:schemeClr val="lt1"/>
          </a:fillRef>
          <a:effectRef idx="0">
            <a:schemeClr val="accent1"/>
          </a:effectRef>
          <a:fontRef idx="minor">
            <a:schemeClr val="dk1"/>
          </a:fontRef>
        </p:style>
        <p:txBody>
          <a:bodyPr/>
          <a:lstStyle/>
          <a:p>
            <a:pPr algn="ctr"/>
            <a:endParaRPr lang="en-US" dirty="0"/>
          </a:p>
          <a:p>
            <a:pPr algn="ctr"/>
            <a:r>
              <a:rPr lang="en-US" dirty="0"/>
              <a:t>Space</a:t>
            </a:r>
          </a:p>
        </p:txBody>
      </p:sp>
      <p:sp>
        <p:nvSpPr>
          <p:cNvPr id="47" name="Freeform: Shape 46">
            <a:extLst>
              <a:ext uri="{FF2B5EF4-FFF2-40B4-BE49-F238E27FC236}">
                <a16:creationId xmlns:a16="http://schemas.microsoft.com/office/drawing/2014/main" id="{374524BA-6A15-4736-86D7-D00B3B4B5B01}"/>
              </a:ext>
            </a:extLst>
          </p:cNvPr>
          <p:cNvSpPr/>
          <p:nvPr/>
        </p:nvSpPr>
        <p:spPr>
          <a:xfrm>
            <a:off x="4324853" y="4518275"/>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1"/>
          </a:lnRef>
          <a:fillRef idx="1">
            <a:schemeClr val="lt1"/>
          </a:fillRef>
          <a:effectRef idx="0">
            <a:schemeClr val="accent1"/>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Model</a:t>
            </a:r>
          </a:p>
        </p:txBody>
      </p:sp>
      <p:sp>
        <p:nvSpPr>
          <p:cNvPr id="49" name="Hexagon 48">
            <a:extLst>
              <a:ext uri="{FF2B5EF4-FFF2-40B4-BE49-F238E27FC236}">
                <a16:creationId xmlns:a16="http://schemas.microsoft.com/office/drawing/2014/main" id="{DB31178A-2271-4BDA-A2EB-B6445B8E3270}"/>
              </a:ext>
            </a:extLst>
          </p:cNvPr>
          <p:cNvSpPr/>
          <p:nvPr/>
        </p:nvSpPr>
        <p:spPr>
          <a:xfrm>
            <a:off x="2949333" y="5312601"/>
            <a:ext cx="1599028" cy="1429247"/>
          </a:xfrm>
          <a:prstGeom prst="hexagon">
            <a:avLst>
              <a:gd name="adj" fmla="val 25000"/>
              <a:gd name="vf" fmla="val 115470"/>
            </a:avLst>
          </a:prstGeom>
        </p:spPr>
        <p:style>
          <a:lnRef idx="2">
            <a:schemeClr val="accent1"/>
          </a:lnRef>
          <a:fillRef idx="1">
            <a:schemeClr val="lt1"/>
          </a:fillRef>
          <a:effectRef idx="0">
            <a:schemeClr val="accent1"/>
          </a:effectRef>
          <a:fontRef idx="minor">
            <a:schemeClr val="dk1"/>
          </a:fontRef>
        </p:style>
        <p:txBody>
          <a:bodyPr/>
          <a:lstStyle/>
          <a:p>
            <a:pPr algn="ctr"/>
            <a:endParaRPr lang="en-US" sz="1600" dirty="0"/>
          </a:p>
          <a:p>
            <a:pPr algn="ctr"/>
            <a:r>
              <a:rPr lang="en-US" sz="1600" dirty="0"/>
              <a:t>Contrast</a:t>
            </a:r>
          </a:p>
        </p:txBody>
      </p:sp>
      <p:sp>
        <p:nvSpPr>
          <p:cNvPr id="51" name="Freeform: Shape 50">
            <a:extLst>
              <a:ext uri="{FF2B5EF4-FFF2-40B4-BE49-F238E27FC236}">
                <a16:creationId xmlns:a16="http://schemas.microsoft.com/office/drawing/2014/main" id="{4E405CED-1294-4259-81A2-374649A9CC99}"/>
              </a:ext>
            </a:extLst>
          </p:cNvPr>
          <p:cNvSpPr/>
          <p:nvPr/>
        </p:nvSpPr>
        <p:spPr>
          <a:xfrm>
            <a:off x="9822007" y="4545292"/>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1"/>
          </a:lnRef>
          <a:fillRef idx="1">
            <a:schemeClr val="lt1"/>
          </a:fillRef>
          <a:effectRef idx="0">
            <a:schemeClr val="accent1"/>
          </a:effectRef>
          <a:fontRef idx="minor">
            <a:schemeClr val="dk1"/>
          </a:fontRef>
        </p:style>
        <p:txBody>
          <a:bodyPr spcFirstLastPara="0" vert="horz" wrap="square" lIns="232302" tIns="233694" rIns="232302" bIns="233694" numCol="1" spcCol="1270" anchor="t" anchorCtr="0">
            <a:noAutofit/>
          </a:bodyPr>
          <a:lstStyle/>
          <a:p>
            <a:pPr marL="0" lvl="0" indent="0" algn="ctr" defTabSz="1200150">
              <a:lnSpc>
                <a:spcPct val="90000"/>
              </a:lnSpc>
              <a:spcBef>
                <a:spcPct val="0"/>
              </a:spcBef>
              <a:spcAft>
                <a:spcPct val="35000"/>
              </a:spcAft>
              <a:buNone/>
            </a:pPr>
            <a:endParaRPr lang="en-US" kern="1200" dirty="0"/>
          </a:p>
          <a:p>
            <a:pPr marL="0" lvl="0" indent="0" algn="ctr" defTabSz="1200150">
              <a:lnSpc>
                <a:spcPct val="90000"/>
              </a:lnSpc>
              <a:spcBef>
                <a:spcPct val="0"/>
              </a:spcBef>
              <a:spcAft>
                <a:spcPct val="35000"/>
              </a:spcAft>
              <a:buNone/>
            </a:pPr>
            <a:r>
              <a:rPr lang="en-US" kern="1200" dirty="0" err="1"/>
              <a:t>Primaris</a:t>
            </a:r>
            <a:endParaRPr lang="en-US" kern="1200" dirty="0"/>
          </a:p>
        </p:txBody>
      </p:sp>
      <p:sp>
        <p:nvSpPr>
          <p:cNvPr id="53" name="Hexagon 52">
            <a:extLst>
              <a:ext uri="{FF2B5EF4-FFF2-40B4-BE49-F238E27FC236}">
                <a16:creationId xmlns:a16="http://schemas.microsoft.com/office/drawing/2014/main" id="{9F9ABF38-84BA-41D9-BFD1-F85D802ED442}"/>
              </a:ext>
            </a:extLst>
          </p:cNvPr>
          <p:cNvSpPr/>
          <p:nvPr/>
        </p:nvSpPr>
        <p:spPr>
          <a:xfrm>
            <a:off x="8446487" y="5328271"/>
            <a:ext cx="1599028" cy="1429247"/>
          </a:xfrm>
          <a:prstGeom prst="hexagon">
            <a:avLst>
              <a:gd name="adj" fmla="val 25000"/>
              <a:gd name="vf" fmla="val 115470"/>
            </a:avLst>
          </a:prstGeom>
        </p:spPr>
        <p:style>
          <a:lnRef idx="2">
            <a:schemeClr val="accent1"/>
          </a:lnRef>
          <a:fillRef idx="1">
            <a:schemeClr val="lt1"/>
          </a:fillRef>
          <a:effectRef idx="0">
            <a:schemeClr val="accent1"/>
          </a:effectRef>
          <a:fontRef idx="minor">
            <a:schemeClr val="dk1"/>
          </a:fontRef>
        </p:style>
        <p:txBody>
          <a:bodyPr/>
          <a:lstStyle/>
          <a:p>
            <a:pPr algn="ctr"/>
            <a:endParaRPr lang="en-US" dirty="0"/>
          </a:p>
          <a:p>
            <a:pPr algn="ctr"/>
            <a:r>
              <a:rPr lang="en-US" dirty="0"/>
              <a:t>Knight</a:t>
            </a:r>
          </a:p>
        </p:txBody>
      </p:sp>
    </p:spTree>
    <p:extLst>
      <p:ext uri="{BB962C8B-B14F-4D97-AF65-F5344CB8AC3E}">
        <p14:creationId xmlns:p14="http://schemas.microsoft.com/office/powerpoint/2010/main" val="100799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1000" fill="hold"/>
                                        <p:tgtEl>
                                          <p:spTgt spid="37"/>
                                        </p:tgtEl>
                                        <p:attrNameLst>
                                          <p:attrName>fillcolor</p:attrName>
                                        </p:attrNameLst>
                                      </p:cBhvr>
                                      <p:to>
                                        <a:srgbClr val="FADBD2"/>
                                      </p:to>
                                    </p:animClr>
                                    <p:set>
                                      <p:cBhvr>
                                        <p:cTn id="7" dur="1000" fill="hold"/>
                                        <p:tgtEl>
                                          <p:spTgt spid="37"/>
                                        </p:tgtEl>
                                        <p:attrNameLst>
                                          <p:attrName>fill.type</p:attrName>
                                        </p:attrNameLst>
                                      </p:cBhvr>
                                      <p:to>
                                        <p:strVal val="solid"/>
                                      </p:to>
                                    </p:set>
                                    <p:set>
                                      <p:cBhvr>
                                        <p:cTn id="8" dur="1000" fill="hold"/>
                                        <p:tgtEl>
                                          <p:spTgt spid="37"/>
                                        </p:tgtEl>
                                        <p:attrNameLst>
                                          <p:attrName>fill.on</p:attrName>
                                        </p:attrNameLst>
                                      </p:cBhvr>
                                      <p:to>
                                        <p:strVal val="true"/>
                                      </p:to>
                                    </p:set>
                                  </p:childTnLst>
                                </p:cTn>
                              </p:par>
                              <p:par>
                                <p:cTn id="9" presetID="1" presetClass="emph" presetSubtype="2" fill="hold" nodeType="withEffect">
                                  <p:stCondLst>
                                    <p:cond delay="0"/>
                                  </p:stCondLst>
                                  <p:childTnLst>
                                    <p:animClr clrSpc="rgb" dir="cw">
                                      <p:cBhvr>
                                        <p:cTn id="10" dur="1000" fill="hold"/>
                                        <p:tgtEl>
                                          <p:spTgt spid="43"/>
                                        </p:tgtEl>
                                        <p:attrNameLst>
                                          <p:attrName>fillcolor</p:attrName>
                                        </p:attrNameLst>
                                      </p:cBhvr>
                                      <p:to>
                                        <a:srgbClr val="FADBD2"/>
                                      </p:to>
                                    </p:animClr>
                                    <p:set>
                                      <p:cBhvr>
                                        <p:cTn id="11" dur="1000" fill="hold"/>
                                        <p:tgtEl>
                                          <p:spTgt spid="43"/>
                                        </p:tgtEl>
                                        <p:attrNameLst>
                                          <p:attrName>fill.type</p:attrName>
                                        </p:attrNameLst>
                                      </p:cBhvr>
                                      <p:to>
                                        <p:strVal val="solid"/>
                                      </p:to>
                                    </p:set>
                                    <p:set>
                                      <p:cBhvr>
                                        <p:cTn id="12" dur="1000" fill="hold"/>
                                        <p:tgtEl>
                                          <p:spTgt spid="43"/>
                                        </p:tgtEl>
                                        <p:attrNameLst>
                                          <p:attrName>fill.on</p:attrName>
                                        </p:attrNameLst>
                                      </p:cBhvr>
                                      <p:to>
                                        <p:strVal val="true"/>
                                      </p:to>
                                    </p:set>
                                  </p:childTnLst>
                                </p:cTn>
                              </p:par>
                              <p:par>
                                <p:cTn id="13" presetID="1" presetClass="emph" presetSubtype="2" fill="hold" nodeType="withEffect">
                                  <p:stCondLst>
                                    <p:cond delay="0"/>
                                  </p:stCondLst>
                                  <p:childTnLst>
                                    <p:animClr clrSpc="rgb" dir="cw">
                                      <p:cBhvr>
                                        <p:cTn id="14" dur="1000" fill="hold"/>
                                        <p:tgtEl>
                                          <p:spTgt spid="45"/>
                                        </p:tgtEl>
                                        <p:attrNameLst>
                                          <p:attrName>fillcolor</p:attrName>
                                        </p:attrNameLst>
                                      </p:cBhvr>
                                      <p:to>
                                        <a:srgbClr val="FADBD2"/>
                                      </p:to>
                                    </p:animClr>
                                    <p:set>
                                      <p:cBhvr>
                                        <p:cTn id="15" dur="1000" fill="hold"/>
                                        <p:tgtEl>
                                          <p:spTgt spid="45"/>
                                        </p:tgtEl>
                                        <p:attrNameLst>
                                          <p:attrName>fill.type</p:attrName>
                                        </p:attrNameLst>
                                      </p:cBhvr>
                                      <p:to>
                                        <p:strVal val="solid"/>
                                      </p:to>
                                    </p:set>
                                    <p:set>
                                      <p:cBhvr>
                                        <p:cTn id="16" dur="1000" fill="hold"/>
                                        <p:tgtEl>
                                          <p:spTgt spid="45"/>
                                        </p:tgtEl>
                                        <p:attrNameLst>
                                          <p:attrName>fill.on</p:attrName>
                                        </p:attrNameLst>
                                      </p:cBhvr>
                                      <p:to>
                                        <p:strVal val="true"/>
                                      </p:to>
                                    </p:set>
                                  </p:childTnLst>
                                </p:cTn>
                              </p:par>
                              <p:par>
                                <p:cTn id="17" presetID="1" presetClass="emph" presetSubtype="2" fill="hold" nodeType="withEffect">
                                  <p:stCondLst>
                                    <p:cond delay="0"/>
                                  </p:stCondLst>
                                  <p:childTnLst>
                                    <p:animClr clrSpc="rgb" dir="cw">
                                      <p:cBhvr>
                                        <p:cTn id="18" dur="1000" fill="hold"/>
                                        <p:tgtEl>
                                          <p:spTgt spid="53"/>
                                        </p:tgtEl>
                                        <p:attrNameLst>
                                          <p:attrName>fillcolor</p:attrName>
                                        </p:attrNameLst>
                                      </p:cBhvr>
                                      <p:to>
                                        <a:srgbClr val="FADBD2"/>
                                      </p:to>
                                    </p:animClr>
                                    <p:set>
                                      <p:cBhvr>
                                        <p:cTn id="19" dur="1000" fill="hold"/>
                                        <p:tgtEl>
                                          <p:spTgt spid="53"/>
                                        </p:tgtEl>
                                        <p:attrNameLst>
                                          <p:attrName>fill.type</p:attrName>
                                        </p:attrNameLst>
                                      </p:cBhvr>
                                      <p:to>
                                        <p:strVal val="solid"/>
                                      </p:to>
                                    </p:set>
                                    <p:set>
                                      <p:cBhvr>
                                        <p:cTn id="20" dur="1000" fill="hold"/>
                                        <p:tgtEl>
                                          <p:spTgt spid="53"/>
                                        </p:tgtEl>
                                        <p:attrNameLst>
                                          <p:attrName>fill.on</p:attrName>
                                        </p:attrNameLst>
                                      </p:cBhvr>
                                      <p:to>
                                        <p:strVal val="true"/>
                                      </p:to>
                                    </p:set>
                                  </p:childTnLst>
                                </p:cTn>
                              </p:par>
                              <p:par>
                                <p:cTn id="21" presetID="1" presetClass="emph" presetSubtype="2" fill="hold" nodeType="withEffect">
                                  <p:stCondLst>
                                    <p:cond delay="0"/>
                                  </p:stCondLst>
                                  <p:childTnLst>
                                    <p:animClr clrSpc="rgb" dir="cw">
                                      <p:cBhvr>
                                        <p:cTn id="22" dur="1000" fill="hold"/>
                                        <p:tgtEl>
                                          <p:spTgt spid="51"/>
                                        </p:tgtEl>
                                        <p:attrNameLst>
                                          <p:attrName>fillcolor</p:attrName>
                                        </p:attrNameLst>
                                      </p:cBhvr>
                                      <p:to>
                                        <a:srgbClr val="FADBD2"/>
                                      </p:to>
                                    </p:animClr>
                                    <p:set>
                                      <p:cBhvr>
                                        <p:cTn id="23" dur="1000" fill="hold"/>
                                        <p:tgtEl>
                                          <p:spTgt spid="51"/>
                                        </p:tgtEl>
                                        <p:attrNameLst>
                                          <p:attrName>fill.type</p:attrName>
                                        </p:attrNameLst>
                                      </p:cBhvr>
                                      <p:to>
                                        <p:strVal val="solid"/>
                                      </p:to>
                                    </p:set>
                                    <p:set>
                                      <p:cBhvr>
                                        <p:cTn id="24" dur="1000" fill="hold"/>
                                        <p:tgtEl>
                                          <p:spTgt spid="51"/>
                                        </p:tgtEl>
                                        <p:attrNameLst>
                                          <p:attrName>fill.on</p:attrName>
                                        </p:attrNameLst>
                                      </p:cBhvr>
                                      <p:to>
                                        <p:strVal val="true"/>
                                      </p:to>
                                    </p:set>
                                  </p:childTnLst>
                                </p:cTn>
                              </p:par>
                            </p:childTnLst>
                          </p:cTn>
                        </p:par>
                      </p:childTnLst>
                    </p:cTn>
                  </p:par>
                  <p:par>
                    <p:cTn id="25" fill="hold">
                      <p:stCondLst>
                        <p:cond delay="indefinite"/>
                      </p:stCondLst>
                      <p:childTnLst>
                        <p:par>
                          <p:cTn id="26" fill="hold">
                            <p:stCondLst>
                              <p:cond delay="0"/>
                            </p:stCondLst>
                            <p:childTnLst>
                              <p:par>
                                <p:cTn id="27" presetID="1" presetClass="emph" presetSubtype="2" fill="hold" nodeType="clickEffect">
                                  <p:stCondLst>
                                    <p:cond delay="0"/>
                                  </p:stCondLst>
                                  <p:childTnLst>
                                    <p:animClr clrSpc="rgb" dir="cw">
                                      <p:cBhvr>
                                        <p:cTn id="28" dur="1000" fill="hold"/>
                                        <p:tgtEl>
                                          <p:spTgt spid="47"/>
                                        </p:tgtEl>
                                        <p:attrNameLst>
                                          <p:attrName>fillcolor</p:attrName>
                                        </p:attrNameLst>
                                      </p:cBhvr>
                                      <p:to>
                                        <a:srgbClr val="F5B7A6"/>
                                      </p:to>
                                    </p:animClr>
                                    <p:set>
                                      <p:cBhvr>
                                        <p:cTn id="29" dur="1000" fill="hold"/>
                                        <p:tgtEl>
                                          <p:spTgt spid="47"/>
                                        </p:tgtEl>
                                        <p:attrNameLst>
                                          <p:attrName>fill.type</p:attrName>
                                        </p:attrNameLst>
                                      </p:cBhvr>
                                      <p:to>
                                        <p:strVal val="solid"/>
                                      </p:to>
                                    </p:set>
                                    <p:set>
                                      <p:cBhvr>
                                        <p:cTn id="30" dur="1000" fill="hold"/>
                                        <p:tgtEl>
                                          <p:spTgt spid="47"/>
                                        </p:tgtEl>
                                        <p:attrNameLst>
                                          <p:attrName>fill.on</p:attrName>
                                        </p:attrNameLst>
                                      </p:cBhvr>
                                      <p:to>
                                        <p:strVal val="true"/>
                                      </p:to>
                                    </p:set>
                                  </p:childTnLst>
                                </p:cTn>
                              </p:par>
                              <p:par>
                                <p:cTn id="31" presetID="1" presetClass="emph" presetSubtype="2" fill="hold" nodeType="withEffect">
                                  <p:stCondLst>
                                    <p:cond delay="0"/>
                                  </p:stCondLst>
                                  <p:childTnLst>
                                    <p:animClr clrSpc="rgb" dir="cw">
                                      <p:cBhvr>
                                        <p:cTn id="32" dur="1000" fill="hold"/>
                                        <p:tgtEl>
                                          <p:spTgt spid="29"/>
                                        </p:tgtEl>
                                        <p:attrNameLst>
                                          <p:attrName>fillcolor</p:attrName>
                                        </p:attrNameLst>
                                      </p:cBhvr>
                                      <p:to>
                                        <a:srgbClr val="F5B7A6"/>
                                      </p:to>
                                    </p:animClr>
                                    <p:set>
                                      <p:cBhvr>
                                        <p:cTn id="33" dur="1000" fill="hold"/>
                                        <p:tgtEl>
                                          <p:spTgt spid="29"/>
                                        </p:tgtEl>
                                        <p:attrNameLst>
                                          <p:attrName>fill.type</p:attrName>
                                        </p:attrNameLst>
                                      </p:cBhvr>
                                      <p:to>
                                        <p:strVal val="solid"/>
                                      </p:to>
                                    </p:set>
                                    <p:set>
                                      <p:cBhvr>
                                        <p:cTn id="34" dur="1000" fill="hold"/>
                                        <p:tgtEl>
                                          <p:spTgt spid="29"/>
                                        </p:tgtEl>
                                        <p:attrNameLst>
                                          <p:attrName>fill.on</p:attrName>
                                        </p:attrNameLst>
                                      </p:cBhvr>
                                      <p:to>
                                        <p:strVal val="true"/>
                                      </p:to>
                                    </p:set>
                                  </p:childTnLst>
                                </p:cTn>
                              </p:par>
                              <p:par>
                                <p:cTn id="35" presetID="1" presetClass="emph" presetSubtype="2" fill="hold" nodeType="withEffect">
                                  <p:stCondLst>
                                    <p:cond delay="0"/>
                                  </p:stCondLst>
                                  <p:childTnLst>
                                    <p:animClr clrSpc="rgb" dir="cw">
                                      <p:cBhvr>
                                        <p:cTn id="36" dur="1000" fill="hold"/>
                                        <p:tgtEl>
                                          <p:spTgt spid="35"/>
                                        </p:tgtEl>
                                        <p:attrNameLst>
                                          <p:attrName>fillcolor</p:attrName>
                                        </p:attrNameLst>
                                      </p:cBhvr>
                                      <p:to>
                                        <a:srgbClr val="F5B7A6"/>
                                      </p:to>
                                    </p:animClr>
                                    <p:set>
                                      <p:cBhvr>
                                        <p:cTn id="37" dur="1000" fill="hold"/>
                                        <p:tgtEl>
                                          <p:spTgt spid="35"/>
                                        </p:tgtEl>
                                        <p:attrNameLst>
                                          <p:attrName>fill.type</p:attrName>
                                        </p:attrNameLst>
                                      </p:cBhvr>
                                      <p:to>
                                        <p:strVal val="solid"/>
                                      </p:to>
                                    </p:set>
                                    <p:set>
                                      <p:cBhvr>
                                        <p:cTn id="38" dur="1000" fill="hold"/>
                                        <p:tgtEl>
                                          <p:spTgt spid="35"/>
                                        </p:tgtEl>
                                        <p:attrNameLst>
                                          <p:attrName>fill.on</p:attrName>
                                        </p:attrNameLst>
                                      </p:cBhvr>
                                      <p:to>
                                        <p:strVal val="true"/>
                                      </p:to>
                                    </p:set>
                                  </p:childTnLst>
                                </p:cTn>
                              </p:par>
                            </p:childTnLst>
                          </p:cTn>
                        </p:par>
                      </p:childTnLst>
                    </p:cTn>
                  </p:par>
                  <p:par>
                    <p:cTn id="39" fill="hold">
                      <p:stCondLst>
                        <p:cond delay="indefinite"/>
                      </p:stCondLst>
                      <p:childTnLst>
                        <p:par>
                          <p:cTn id="40" fill="hold">
                            <p:stCondLst>
                              <p:cond delay="0"/>
                            </p:stCondLst>
                            <p:childTnLst>
                              <p:par>
                                <p:cTn id="41" presetID="1" presetClass="emph" presetSubtype="2" fill="hold" nodeType="clickEffect">
                                  <p:stCondLst>
                                    <p:cond delay="0"/>
                                  </p:stCondLst>
                                  <p:childTnLst>
                                    <p:animClr clrSpc="rgb" dir="cw">
                                      <p:cBhvr>
                                        <p:cTn id="42" dur="1000" fill="hold"/>
                                        <p:tgtEl>
                                          <p:spTgt spid="39"/>
                                        </p:tgtEl>
                                        <p:attrNameLst>
                                          <p:attrName>fillcolor</p:attrName>
                                        </p:attrNameLst>
                                      </p:cBhvr>
                                      <p:to>
                                        <a:srgbClr val="F1937A"/>
                                      </p:to>
                                    </p:animClr>
                                    <p:set>
                                      <p:cBhvr>
                                        <p:cTn id="43" dur="1000" fill="hold"/>
                                        <p:tgtEl>
                                          <p:spTgt spid="39"/>
                                        </p:tgtEl>
                                        <p:attrNameLst>
                                          <p:attrName>fill.type</p:attrName>
                                        </p:attrNameLst>
                                      </p:cBhvr>
                                      <p:to>
                                        <p:strVal val="solid"/>
                                      </p:to>
                                    </p:set>
                                    <p:set>
                                      <p:cBhvr>
                                        <p:cTn id="44" dur="1000" fill="hold"/>
                                        <p:tgtEl>
                                          <p:spTgt spid="39"/>
                                        </p:tgtEl>
                                        <p:attrNameLst>
                                          <p:attrName>fill.on</p:attrName>
                                        </p:attrNameLst>
                                      </p:cBhvr>
                                      <p:to>
                                        <p:strVal val="true"/>
                                      </p:to>
                                    </p:set>
                                  </p:childTnLst>
                                </p:cTn>
                              </p:par>
                              <p:par>
                                <p:cTn id="45" presetID="1" presetClass="emph" presetSubtype="2" fill="hold" nodeType="withEffect">
                                  <p:stCondLst>
                                    <p:cond delay="0"/>
                                  </p:stCondLst>
                                  <p:childTnLst>
                                    <p:animClr clrSpc="rgb" dir="cw">
                                      <p:cBhvr>
                                        <p:cTn id="46" dur="1000" fill="hold"/>
                                        <p:tgtEl>
                                          <p:spTgt spid="41"/>
                                        </p:tgtEl>
                                        <p:attrNameLst>
                                          <p:attrName>fillcolor</p:attrName>
                                        </p:attrNameLst>
                                      </p:cBhvr>
                                      <p:to>
                                        <a:srgbClr val="F1937A"/>
                                      </p:to>
                                    </p:animClr>
                                    <p:set>
                                      <p:cBhvr>
                                        <p:cTn id="47" dur="1000" fill="hold"/>
                                        <p:tgtEl>
                                          <p:spTgt spid="41"/>
                                        </p:tgtEl>
                                        <p:attrNameLst>
                                          <p:attrName>fill.type</p:attrName>
                                        </p:attrNameLst>
                                      </p:cBhvr>
                                      <p:to>
                                        <p:strVal val="solid"/>
                                      </p:to>
                                    </p:set>
                                    <p:set>
                                      <p:cBhvr>
                                        <p:cTn id="48" dur="1000" fill="hold"/>
                                        <p:tgtEl>
                                          <p:spTgt spid="41"/>
                                        </p:tgtEl>
                                        <p:attrNameLst>
                                          <p:attrName>fill.on</p:attrName>
                                        </p:attrNameLst>
                                      </p:cBhvr>
                                      <p:to>
                                        <p:strVal val="true"/>
                                      </p:to>
                                    </p:set>
                                  </p:childTnLst>
                                </p:cTn>
                              </p:par>
                            </p:childTnLst>
                          </p:cTn>
                        </p:par>
                      </p:childTnLst>
                    </p:cTn>
                  </p:par>
                  <p:par>
                    <p:cTn id="49" fill="hold">
                      <p:stCondLst>
                        <p:cond delay="indefinite"/>
                      </p:stCondLst>
                      <p:childTnLst>
                        <p:par>
                          <p:cTn id="50" fill="hold">
                            <p:stCondLst>
                              <p:cond delay="0"/>
                            </p:stCondLst>
                            <p:childTnLst>
                              <p:par>
                                <p:cTn id="51" presetID="1" presetClass="emph" presetSubtype="2" fill="hold" nodeType="clickEffect">
                                  <p:stCondLst>
                                    <p:cond delay="0"/>
                                  </p:stCondLst>
                                  <p:childTnLst>
                                    <p:animClr clrSpc="rgb" dir="cw">
                                      <p:cBhvr>
                                        <p:cTn id="52" dur="1000" fill="hold"/>
                                        <p:tgtEl>
                                          <p:spTgt spid="33"/>
                                        </p:tgtEl>
                                        <p:attrNameLst>
                                          <p:attrName>fillcolor</p:attrName>
                                        </p:attrNameLst>
                                      </p:cBhvr>
                                      <p:to>
                                        <a:srgbClr val="B43512"/>
                                      </p:to>
                                    </p:animClr>
                                    <p:set>
                                      <p:cBhvr>
                                        <p:cTn id="53" dur="1000" fill="hold"/>
                                        <p:tgtEl>
                                          <p:spTgt spid="33"/>
                                        </p:tgtEl>
                                        <p:attrNameLst>
                                          <p:attrName>fill.type</p:attrName>
                                        </p:attrNameLst>
                                      </p:cBhvr>
                                      <p:to>
                                        <p:strVal val="solid"/>
                                      </p:to>
                                    </p:set>
                                    <p:set>
                                      <p:cBhvr>
                                        <p:cTn id="54" dur="1000" fill="hold"/>
                                        <p:tgtEl>
                                          <p:spTgt spid="33"/>
                                        </p:tgtEl>
                                        <p:attrNameLst>
                                          <p:attrName>fill.on</p:attrName>
                                        </p:attrNameLst>
                                      </p:cBhvr>
                                      <p:to>
                                        <p:strVal val="true"/>
                                      </p:to>
                                    </p:set>
                                  </p:childTnLst>
                                </p:cTn>
                              </p:par>
                              <p:par>
                                <p:cTn id="55" presetID="1" presetClass="emph" presetSubtype="2" fill="hold" nodeType="withEffect">
                                  <p:stCondLst>
                                    <p:cond delay="0"/>
                                  </p:stCondLst>
                                  <p:childTnLst>
                                    <p:animClr clrSpc="rgb" dir="cw">
                                      <p:cBhvr>
                                        <p:cTn id="56" dur="1000" fill="hold"/>
                                        <p:tgtEl>
                                          <p:spTgt spid="31"/>
                                        </p:tgtEl>
                                        <p:attrNameLst>
                                          <p:attrName>fillcolor</p:attrName>
                                        </p:attrNameLst>
                                      </p:cBhvr>
                                      <p:to>
                                        <a:srgbClr val="B43512"/>
                                      </p:to>
                                    </p:animClr>
                                    <p:set>
                                      <p:cBhvr>
                                        <p:cTn id="57" dur="1000" fill="hold"/>
                                        <p:tgtEl>
                                          <p:spTgt spid="31"/>
                                        </p:tgtEl>
                                        <p:attrNameLst>
                                          <p:attrName>fill.type</p:attrName>
                                        </p:attrNameLst>
                                      </p:cBhvr>
                                      <p:to>
                                        <p:strVal val="solid"/>
                                      </p:to>
                                    </p:set>
                                    <p:set>
                                      <p:cBhvr>
                                        <p:cTn id="58" dur="1000" fill="hold"/>
                                        <p:tgtEl>
                                          <p:spTgt spid="31"/>
                                        </p:tgtEl>
                                        <p:attrNameLst>
                                          <p:attrName>fill.on</p:attrName>
                                        </p:attrNameLst>
                                      </p:cBhvr>
                                      <p:to>
                                        <p:strVal val="true"/>
                                      </p:to>
                                    </p:set>
                                  </p:childTnLst>
                                </p:cTn>
                              </p:par>
                              <p:par>
                                <p:cTn id="59" presetID="1" presetClass="emph" presetSubtype="2" fill="hold" nodeType="withEffect">
                                  <p:stCondLst>
                                    <p:cond delay="0"/>
                                  </p:stCondLst>
                                  <p:childTnLst>
                                    <p:animClr clrSpc="rgb" dir="cw">
                                      <p:cBhvr>
                                        <p:cTn id="60" dur="1000" fill="hold"/>
                                        <p:tgtEl>
                                          <p:spTgt spid="23"/>
                                        </p:tgtEl>
                                        <p:attrNameLst>
                                          <p:attrName>fillcolor</p:attrName>
                                        </p:attrNameLst>
                                      </p:cBhvr>
                                      <p:to>
                                        <a:srgbClr val="B43512"/>
                                      </p:to>
                                    </p:animClr>
                                    <p:set>
                                      <p:cBhvr>
                                        <p:cTn id="61" dur="1000" fill="hold"/>
                                        <p:tgtEl>
                                          <p:spTgt spid="23"/>
                                        </p:tgtEl>
                                        <p:attrNameLst>
                                          <p:attrName>fill.type</p:attrName>
                                        </p:attrNameLst>
                                      </p:cBhvr>
                                      <p:to>
                                        <p:strVal val="solid"/>
                                      </p:to>
                                    </p:set>
                                    <p:set>
                                      <p:cBhvr>
                                        <p:cTn id="62" dur="1000" fill="hold"/>
                                        <p:tgtEl>
                                          <p:spTgt spid="23"/>
                                        </p:tgtEl>
                                        <p:attrNameLst>
                                          <p:attrName>fill.on</p:attrName>
                                        </p:attrNameLst>
                                      </p:cBhvr>
                                      <p:to>
                                        <p:strVal val="true"/>
                                      </p:to>
                                    </p:set>
                                  </p:childTnLst>
                                </p:cTn>
                              </p:par>
                              <p:par>
                                <p:cTn id="63" presetID="1" presetClass="emph" presetSubtype="2" fill="hold" nodeType="withEffect">
                                  <p:stCondLst>
                                    <p:cond delay="0"/>
                                  </p:stCondLst>
                                  <p:childTnLst>
                                    <p:animClr clrSpc="rgb" dir="cw">
                                      <p:cBhvr>
                                        <p:cTn id="64" dur="1000" fill="hold"/>
                                        <p:tgtEl>
                                          <p:spTgt spid="27"/>
                                        </p:tgtEl>
                                        <p:attrNameLst>
                                          <p:attrName>fillcolor</p:attrName>
                                        </p:attrNameLst>
                                      </p:cBhvr>
                                      <p:to>
                                        <a:srgbClr val="B43512"/>
                                      </p:to>
                                    </p:animClr>
                                    <p:set>
                                      <p:cBhvr>
                                        <p:cTn id="65" dur="1000" fill="hold"/>
                                        <p:tgtEl>
                                          <p:spTgt spid="27"/>
                                        </p:tgtEl>
                                        <p:attrNameLst>
                                          <p:attrName>fill.type</p:attrName>
                                        </p:attrNameLst>
                                      </p:cBhvr>
                                      <p:to>
                                        <p:strVal val="solid"/>
                                      </p:to>
                                    </p:set>
                                    <p:set>
                                      <p:cBhvr>
                                        <p:cTn id="66" dur="1000" fill="hold"/>
                                        <p:tgtEl>
                                          <p:spTgt spid="27"/>
                                        </p:tgtEl>
                                        <p:attrNameLst>
                                          <p:attrName>fill.on</p:attrName>
                                        </p:attrNameLst>
                                      </p:cBhvr>
                                      <p:to>
                                        <p:strVal val="true"/>
                                      </p:to>
                                    </p:set>
                                  </p:childTnLst>
                                </p:cTn>
                              </p:par>
                              <p:par>
                                <p:cTn id="67" presetID="1" presetClass="emph" presetSubtype="2" fill="hold" nodeType="withEffect">
                                  <p:stCondLst>
                                    <p:cond delay="0"/>
                                  </p:stCondLst>
                                  <p:childTnLst>
                                    <p:animClr clrSpc="rgb" dir="cw">
                                      <p:cBhvr>
                                        <p:cTn id="68" dur="1000" fill="hold"/>
                                        <p:tgtEl>
                                          <p:spTgt spid="49"/>
                                        </p:tgtEl>
                                        <p:attrNameLst>
                                          <p:attrName>fillcolor</p:attrName>
                                        </p:attrNameLst>
                                      </p:cBhvr>
                                      <p:to>
                                        <a:srgbClr val="B43512"/>
                                      </p:to>
                                    </p:animClr>
                                    <p:set>
                                      <p:cBhvr>
                                        <p:cTn id="69" dur="1000" fill="hold"/>
                                        <p:tgtEl>
                                          <p:spTgt spid="49"/>
                                        </p:tgtEl>
                                        <p:attrNameLst>
                                          <p:attrName>fill.type</p:attrName>
                                        </p:attrNameLst>
                                      </p:cBhvr>
                                      <p:to>
                                        <p:strVal val="solid"/>
                                      </p:to>
                                    </p:set>
                                    <p:set>
                                      <p:cBhvr>
                                        <p:cTn id="70" dur="1000" fill="hold"/>
                                        <p:tgtEl>
                                          <p:spTgt spid="49"/>
                                        </p:tgtEl>
                                        <p:attrNameLst>
                                          <p:attrName>fill.on</p:attrName>
                                        </p:attrNameLst>
                                      </p:cBhvr>
                                      <p:to>
                                        <p:strVal val="true"/>
                                      </p:to>
                                    </p:set>
                                  </p:childTnLst>
                                </p:cTn>
                              </p:par>
                              <p:par>
                                <p:cTn id="71" presetID="1" presetClass="emph" presetSubtype="2" fill="hold" nodeType="withEffect">
                                  <p:stCondLst>
                                    <p:cond delay="0"/>
                                  </p:stCondLst>
                                  <p:childTnLst>
                                    <p:animClr clrSpc="rgb" dir="cw">
                                      <p:cBhvr>
                                        <p:cTn id="72" dur="1000" fill="hold"/>
                                        <p:tgtEl>
                                          <p:spTgt spid="25"/>
                                        </p:tgtEl>
                                        <p:attrNameLst>
                                          <p:attrName>fillcolor</p:attrName>
                                        </p:attrNameLst>
                                      </p:cBhvr>
                                      <p:to>
                                        <a:srgbClr val="B43512"/>
                                      </p:to>
                                    </p:animClr>
                                    <p:set>
                                      <p:cBhvr>
                                        <p:cTn id="73" dur="1000" fill="hold"/>
                                        <p:tgtEl>
                                          <p:spTgt spid="25"/>
                                        </p:tgtEl>
                                        <p:attrNameLst>
                                          <p:attrName>fill.type</p:attrName>
                                        </p:attrNameLst>
                                      </p:cBhvr>
                                      <p:to>
                                        <p:strVal val="solid"/>
                                      </p:to>
                                    </p:set>
                                    <p:set>
                                      <p:cBhvr>
                                        <p:cTn id="74" dur="1000" fill="hold"/>
                                        <p:tgtEl>
                                          <p:spTgt spid="25"/>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E3815D-FC72-4321-A0F4-8CACAD8067BF}"/>
              </a:ext>
            </a:extLst>
          </p:cNvPr>
          <p:cNvSpPr>
            <a:spLocks noGrp="1"/>
          </p:cNvSpPr>
          <p:nvPr>
            <p:ph type="title"/>
          </p:nvPr>
        </p:nvSpPr>
        <p:spPr>
          <a:xfrm>
            <a:off x="1772654" y="659969"/>
            <a:ext cx="8911687" cy="1280890"/>
          </a:xfrm>
        </p:spPr>
        <p:txBody>
          <a:bodyPr/>
          <a:lstStyle/>
          <a:p>
            <a:r>
              <a:rPr lang="en-US" dirty="0"/>
              <a:t>Smash Bros.</a:t>
            </a:r>
          </a:p>
        </p:txBody>
      </p:sp>
      <p:sp>
        <p:nvSpPr>
          <p:cNvPr id="23" name="Freeform: Shape 22">
            <a:extLst>
              <a:ext uri="{FF2B5EF4-FFF2-40B4-BE49-F238E27FC236}">
                <a16:creationId xmlns:a16="http://schemas.microsoft.com/office/drawing/2014/main" id="{89B07000-573B-4B65-AACD-71190C509561}"/>
              </a:ext>
            </a:extLst>
          </p:cNvPr>
          <p:cNvSpPr/>
          <p:nvPr/>
        </p:nvSpPr>
        <p:spPr>
          <a:xfrm>
            <a:off x="2950317" y="3728811"/>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2"/>
          </a:lnRef>
          <a:fillRef idx="1">
            <a:schemeClr val="lt1"/>
          </a:fillRef>
          <a:effectRef idx="0">
            <a:schemeClr val="accent2"/>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Tier</a:t>
            </a:r>
          </a:p>
        </p:txBody>
      </p:sp>
      <p:sp>
        <p:nvSpPr>
          <p:cNvPr id="25" name="Hexagon 24">
            <a:extLst>
              <a:ext uri="{FF2B5EF4-FFF2-40B4-BE49-F238E27FC236}">
                <a16:creationId xmlns:a16="http://schemas.microsoft.com/office/drawing/2014/main" id="{1AB6276A-87B7-4079-8D3E-E6C510B45698}"/>
              </a:ext>
            </a:extLst>
          </p:cNvPr>
          <p:cNvSpPr/>
          <p:nvPr/>
        </p:nvSpPr>
        <p:spPr>
          <a:xfrm>
            <a:off x="1574799" y="2938807"/>
            <a:ext cx="1599028" cy="1429247"/>
          </a:xfrm>
          <a:prstGeom prst="hexagon">
            <a:avLst>
              <a:gd name="adj" fmla="val 25000"/>
              <a:gd name="vf" fmla="val 115470"/>
            </a:avLst>
          </a:prstGeom>
        </p:spPr>
        <p:style>
          <a:lnRef idx="2">
            <a:schemeClr val="accent2"/>
          </a:lnRef>
          <a:fillRef idx="1">
            <a:schemeClr val="lt1"/>
          </a:fillRef>
          <a:effectRef idx="0">
            <a:schemeClr val="accent2"/>
          </a:effectRef>
          <a:fontRef idx="minor">
            <a:schemeClr val="dk1"/>
          </a:fontRef>
        </p:style>
        <p:txBody>
          <a:bodyPr/>
          <a:lstStyle/>
          <a:p>
            <a:pPr algn="ctr"/>
            <a:endParaRPr lang="en-US" dirty="0"/>
          </a:p>
          <a:p>
            <a:pPr algn="ctr"/>
            <a:r>
              <a:rPr lang="en-US" dirty="0" err="1"/>
              <a:t>Monta-ge</a:t>
            </a:r>
            <a:endParaRPr lang="en-US" dirty="0"/>
          </a:p>
        </p:txBody>
      </p:sp>
      <p:sp>
        <p:nvSpPr>
          <p:cNvPr id="27" name="Freeform: Shape 26">
            <a:extLst>
              <a:ext uri="{FF2B5EF4-FFF2-40B4-BE49-F238E27FC236}">
                <a16:creationId xmlns:a16="http://schemas.microsoft.com/office/drawing/2014/main" id="{7C809657-7B51-47B7-AB3F-CD76F46D54C8}"/>
              </a:ext>
            </a:extLst>
          </p:cNvPr>
          <p:cNvSpPr/>
          <p:nvPr/>
        </p:nvSpPr>
        <p:spPr>
          <a:xfrm>
            <a:off x="4325837" y="2934485"/>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2"/>
          </a:lnRef>
          <a:fillRef idx="1">
            <a:schemeClr val="lt1"/>
          </a:fillRef>
          <a:effectRef idx="0">
            <a:schemeClr val="accent2"/>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Ultimate</a:t>
            </a:r>
          </a:p>
        </p:txBody>
      </p:sp>
      <p:sp>
        <p:nvSpPr>
          <p:cNvPr id="29" name="Hexagon 28">
            <a:extLst>
              <a:ext uri="{FF2B5EF4-FFF2-40B4-BE49-F238E27FC236}">
                <a16:creationId xmlns:a16="http://schemas.microsoft.com/office/drawing/2014/main" id="{027A8559-F382-497D-B383-A33BC34F65BF}"/>
              </a:ext>
            </a:extLst>
          </p:cNvPr>
          <p:cNvSpPr/>
          <p:nvPr/>
        </p:nvSpPr>
        <p:spPr>
          <a:xfrm>
            <a:off x="5702341" y="3726109"/>
            <a:ext cx="1599028" cy="1429247"/>
          </a:xfrm>
          <a:prstGeom prst="hexagon">
            <a:avLst>
              <a:gd name="adj" fmla="val 25000"/>
              <a:gd name="vf" fmla="val 115470"/>
            </a:avLst>
          </a:prstGeom>
        </p:spPr>
        <p:style>
          <a:lnRef idx="2">
            <a:schemeClr val="accent2"/>
          </a:lnRef>
          <a:fillRef idx="1">
            <a:schemeClr val="lt1"/>
          </a:fillRef>
          <a:effectRef idx="0">
            <a:schemeClr val="accent2"/>
          </a:effectRef>
          <a:fontRef idx="minor">
            <a:schemeClr val="dk1"/>
          </a:fontRef>
        </p:style>
        <p:txBody>
          <a:bodyPr/>
          <a:lstStyle/>
          <a:p>
            <a:pPr algn="ctr"/>
            <a:endParaRPr lang="en-US" dirty="0"/>
          </a:p>
          <a:p>
            <a:pPr algn="ctr"/>
            <a:r>
              <a:rPr lang="en-US" dirty="0"/>
              <a:t>Combo</a:t>
            </a:r>
          </a:p>
        </p:txBody>
      </p:sp>
      <p:sp>
        <p:nvSpPr>
          <p:cNvPr id="31" name="Freeform: Shape 30">
            <a:extLst>
              <a:ext uri="{FF2B5EF4-FFF2-40B4-BE49-F238E27FC236}">
                <a16:creationId xmlns:a16="http://schemas.microsoft.com/office/drawing/2014/main" id="{CC5A240D-7FC9-4327-B54C-C1CA65097451}"/>
              </a:ext>
            </a:extLst>
          </p:cNvPr>
          <p:cNvSpPr/>
          <p:nvPr/>
        </p:nvSpPr>
        <p:spPr>
          <a:xfrm>
            <a:off x="2950317" y="2148804"/>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2"/>
          </a:lnRef>
          <a:fillRef idx="1">
            <a:schemeClr val="lt1"/>
          </a:fillRef>
          <a:effectRef idx="0">
            <a:schemeClr val="accent2"/>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Smash</a:t>
            </a:r>
          </a:p>
        </p:txBody>
      </p:sp>
      <p:sp>
        <p:nvSpPr>
          <p:cNvPr id="33" name="Hexagon 32">
            <a:extLst>
              <a:ext uri="{FF2B5EF4-FFF2-40B4-BE49-F238E27FC236}">
                <a16:creationId xmlns:a16="http://schemas.microsoft.com/office/drawing/2014/main" id="{C6A0D9CF-901B-4603-BEEE-2414FD742C4D}"/>
              </a:ext>
            </a:extLst>
          </p:cNvPr>
          <p:cNvSpPr/>
          <p:nvPr/>
        </p:nvSpPr>
        <p:spPr>
          <a:xfrm>
            <a:off x="4325837" y="1353937"/>
            <a:ext cx="1599028" cy="1429247"/>
          </a:xfrm>
          <a:prstGeom prst="hexagon">
            <a:avLst>
              <a:gd name="adj" fmla="val 25000"/>
              <a:gd name="vf" fmla="val 115470"/>
            </a:avLst>
          </a:prstGeom>
        </p:spPr>
        <p:style>
          <a:lnRef idx="2">
            <a:schemeClr val="accent2"/>
          </a:lnRef>
          <a:fillRef idx="1">
            <a:schemeClr val="lt1"/>
          </a:fillRef>
          <a:effectRef idx="0">
            <a:schemeClr val="accent2"/>
          </a:effectRef>
          <a:fontRef idx="minor">
            <a:schemeClr val="dk1"/>
          </a:fontRef>
        </p:style>
        <p:txBody>
          <a:bodyPr/>
          <a:lstStyle/>
          <a:p>
            <a:pPr algn="ctr"/>
            <a:endParaRPr lang="en-US" dirty="0"/>
          </a:p>
          <a:p>
            <a:pPr algn="ctr"/>
            <a:r>
              <a:rPr lang="en-US" dirty="0"/>
              <a:t>Bros</a:t>
            </a:r>
          </a:p>
        </p:txBody>
      </p:sp>
      <p:sp>
        <p:nvSpPr>
          <p:cNvPr id="35" name="Freeform: Shape 34">
            <a:extLst>
              <a:ext uri="{FF2B5EF4-FFF2-40B4-BE49-F238E27FC236}">
                <a16:creationId xmlns:a16="http://schemas.microsoft.com/office/drawing/2014/main" id="{173602D2-8256-4600-9DE3-7B69C713FF8E}"/>
              </a:ext>
            </a:extLst>
          </p:cNvPr>
          <p:cNvSpPr/>
          <p:nvPr/>
        </p:nvSpPr>
        <p:spPr>
          <a:xfrm>
            <a:off x="5702341" y="2145562"/>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2"/>
          </a:lnRef>
          <a:fillRef idx="1">
            <a:schemeClr val="lt1"/>
          </a:fillRef>
          <a:effectRef idx="0">
            <a:schemeClr val="accent2"/>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Melee</a:t>
            </a:r>
          </a:p>
        </p:txBody>
      </p:sp>
      <p:sp>
        <p:nvSpPr>
          <p:cNvPr id="37" name="Hexagon 36">
            <a:extLst>
              <a:ext uri="{FF2B5EF4-FFF2-40B4-BE49-F238E27FC236}">
                <a16:creationId xmlns:a16="http://schemas.microsoft.com/office/drawing/2014/main" id="{44944441-08AA-4242-9A41-A44B60B165AB}"/>
              </a:ext>
            </a:extLst>
          </p:cNvPr>
          <p:cNvSpPr/>
          <p:nvPr/>
        </p:nvSpPr>
        <p:spPr>
          <a:xfrm>
            <a:off x="7077861" y="2949075"/>
            <a:ext cx="1599028" cy="1429247"/>
          </a:xfrm>
          <a:prstGeom prst="hexagon">
            <a:avLst>
              <a:gd name="adj" fmla="val 25000"/>
              <a:gd name="vf" fmla="val 115470"/>
            </a:avLst>
          </a:prstGeom>
        </p:spPr>
        <p:style>
          <a:lnRef idx="2">
            <a:schemeClr val="accent2"/>
          </a:lnRef>
          <a:fillRef idx="1">
            <a:schemeClr val="lt1"/>
          </a:fillRef>
          <a:effectRef idx="0">
            <a:schemeClr val="accent2"/>
          </a:effectRef>
          <a:fontRef idx="minor">
            <a:schemeClr val="dk1"/>
          </a:fontRef>
        </p:style>
        <p:txBody>
          <a:bodyPr/>
          <a:lstStyle/>
          <a:p>
            <a:pPr algn="ctr"/>
            <a:endParaRPr lang="en-US" dirty="0"/>
          </a:p>
          <a:p>
            <a:pPr algn="ctr"/>
            <a:r>
              <a:rPr lang="en-US" dirty="0"/>
              <a:t>Super</a:t>
            </a:r>
          </a:p>
        </p:txBody>
      </p:sp>
      <p:sp>
        <p:nvSpPr>
          <p:cNvPr id="39" name="Freeform: Shape 38">
            <a:extLst>
              <a:ext uri="{FF2B5EF4-FFF2-40B4-BE49-F238E27FC236}">
                <a16:creationId xmlns:a16="http://schemas.microsoft.com/office/drawing/2014/main" id="{806DF81C-7241-4CD5-A5A8-FE32BDF01D21}"/>
              </a:ext>
            </a:extLst>
          </p:cNvPr>
          <p:cNvSpPr/>
          <p:nvPr/>
        </p:nvSpPr>
        <p:spPr>
          <a:xfrm>
            <a:off x="7077861" y="1369066"/>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2"/>
          </a:lnRef>
          <a:fillRef idx="1">
            <a:schemeClr val="lt1"/>
          </a:fillRef>
          <a:effectRef idx="0">
            <a:schemeClr val="accent2"/>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sz="1600" kern="1200" dirty="0"/>
              <a:t>https</a:t>
            </a:r>
          </a:p>
        </p:txBody>
      </p:sp>
      <p:sp>
        <p:nvSpPr>
          <p:cNvPr id="41" name="Hexagon 40">
            <a:extLst>
              <a:ext uri="{FF2B5EF4-FFF2-40B4-BE49-F238E27FC236}">
                <a16:creationId xmlns:a16="http://schemas.microsoft.com/office/drawing/2014/main" id="{30A03148-B729-4097-A20B-45AAC13CB07A}"/>
              </a:ext>
            </a:extLst>
          </p:cNvPr>
          <p:cNvSpPr/>
          <p:nvPr/>
        </p:nvSpPr>
        <p:spPr>
          <a:xfrm>
            <a:off x="8453380" y="2166635"/>
            <a:ext cx="1599028" cy="1429247"/>
          </a:xfrm>
          <a:prstGeom prst="hexagon">
            <a:avLst>
              <a:gd name="adj" fmla="val 25000"/>
              <a:gd name="vf" fmla="val 115470"/>
            </a:avLst>
          </a:prstGeom>
        </p:spPr>
        <p:style>
          <a:lnRef idx="2">
            <a:schemeClr val="accent2"/>
          </a:lnRef>
          <a:fillRef idx="1">
            <a:schemeClr val="lt1"/>
          </a:fillRef>
          <a:effectRef idx="0">
            <a:schemeClr val="accent2"/>
          </a:effectRef>
          <a:fontRef idx="minor">
            <a:schemeClr val="dk1"/>
          </a:fontRef>
        </p:style>
        <p:txBody>
          <a:bodyPr/>
          <a:lstStyle/>
          <a:p>
            <a:pPr algn="ctr"/>
            <a:endParaRPr lang="en-US" dirty="0"/>
          </a:p>
          <a:p>
            <a:pPr algn="ctr"/>
            <a:r>
              <a:rPr lang="en-US" dirty="0"/>
              <a:t>www</a:t>
            </a:r>
          </a:p>
        </p:txBody>
      </p:sp>
      <p:sp>
        <p:nvSpPr>
          <p:cNvPr id="43" name="Freeform: Shape 42">
            <a:extLst>
              <a:ext uri="{FF2B5EF4-FFF2-40B4-BE49-F238E27FC236}">
                <a16:creationId xmlns:a16="http://schemas.microsoft.com/office/drawing/2014/main" id="{D91EF575-2557-4A22-B51A-0F80892AEEE8}"/>
              </a:ext>
            </a:extLst>
          </p:cNvPr>
          <p:cNvSpPr/>
          <p:nvPr/>
        </p:nvSpPr>
        <p:spPr>
          <a:xfrm>
            <a:off x="8453380" y="3744481"/>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2"/>
          </a:lnRef>
          <a:fillRef idx="1">
            <a:schemeClr val="lt1"/>
          </a:fillRef>
          <a:effectRef idx="0">
            <a:schemeClr val="accent2"/>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com</a:t>
            </a:r>
          </a:p>
        </p:txBody>
      </p:sp>
      <p:sp>
        <p:nvSpPr>
          <p:cNvPr id="45" name="Hexagon 44">
            <a:extLst>
              <a:ext uri="{FF2B5EF4-FFF2-40B4-BE49-F238E27FC236}">
                <a16:creationId xmlns:a16="http://schemas.microsoft.com/office/drawing/2014/main" id="{0D1A8476-7A20-4B26-AF49-CA2E1C52AF76}"/>
              </a:ext>
            </a:extLst>
          </p:cNvPr>
          <p:cNvSpPr/>
          <p:nvPr/>
        </p:nvSpPr>
        <p:spPr>
          <a:xfrm>
            <a:off x="7077861" y="4526921"/>
            <a:ext cx="1599028" cy="1429247"/>
          </a:xfrm>
          <a:prstGeom prst="hexagon">
            <a:avLst>
              <a:gd name="adj" fmla="val 25000"/>
              <a:gd name="vf" fmla="val 115470"/>
            </a:avLst>
          </a:prstGeom>
        </p:spPr>
        <p:style>
          <a:lnRef idx="2">
            <a:schemeClr val="accent2"/>
          </a:lnRef>
          <a:fillRef idx="1">
            <a:schemeClr val="lt1"/>
          </a:fillRef>
          <a:effectRef idx="0">
            <a:schemeClr val="accent2"/>
          </a:effectRef>
          <a:fontRef idx="minor">
            <a:schemeClr val="dk1"/>
          </a:fontRef>
        </p:style>
        <p:txBody>
          <a:bodyPr/>
          <a:lstStyle/>
          <a:p>
            <a:pPr algn="ctr"/>
            <a:endParaRPr lang="en-US" dirty="0"/>
          </a:p>
          <a:p>
            <a:pPr algn="ctr"/>
            <a:r>
              <a:rPr lang="en-US" dirty="0" err="1"/>
              <a:t>Chara-cters</a:t>
            </a:r>
            <a:endParaRPr lang="en-US" dirty="0"/>
          </a:p>
        </p:txBody>
      </p:sp>
      <p:sp>
        <p:nvSpPr>
          <p:cNvPr id="47" name="Freeform: Shape 46">
            <a:extLst>
              <a:ext uri="{FF2B5EF4-FFF2-40B4-BE49-F238E27FC236}">
                <a16:creationId xmlns:a16="http://schemas.microsoft.com/office/drawing/2014/main" id="{374524BA-6A15-4736-86D7-D00B3B4B5B01}"/>
              </a:ext>
            </a:extLst>
          </p:cNvPr>
          <p:cNvSpPr/>
          <p:nvPr/>
        </p:nvSpPr>
        <p:spPr>
          <a:xfrm>
            <a:off x="4324853" y="4518275"/>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2"/>
          </a:lnRef>
          <a:fillRef idx="1">
            <a:schemeClr val="lt1"/>
          </a:fillRef>
          <a:effectRef idx="0">
            <a:schemeClr val="accent2"/>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Tourna-</a:t>
            </a:r>
            <a:r>
              <a:rPr lang="en-US" kern="1200" dirty="0" err="1"/>
              <a:t>ment</a:t>
            </a:r>
            <a:endParaRPr lang="en-US" kern="1200" dirty="0"/>
          </a:p>
        </p:txBody>
      </p:sp>
      <p:sp>
        <p:nvSpPr>
          <p:cNvPr id="49" name="Hexagon 48">
            <a:extLst>
              <a:ext uri="{FF2B5EF4-FFF2-40B4-BE49-F238E27FC236}">
                <a16:creationId xmlns:a16="http://schemas.microsoft.com/office/drawing/2014/main" id="{DB31178A-2271-4BDA-A2EB-B6445B8E3270}"/>
              </a:ext>
            </a:extLst>
          </p:cNvPr>
          <p:cNvSpPr/>
          <p:nvPr/>
        </p:nvSpPr>
        <p:spPr>
          <a:xfrm>
            <a:off x="2949333" y="5312601"/>
            <a:ext cx="1599028" cy="1429247"/>
          </a:xfrm>
          <a:prstGeom prst="hexagon">
            <a:avLst>
              <a:gd name="adj" fmla="val 25000"/>
              <a:gd name="vf" fmla="val 115470"/>
            </a:avLst>
          </a:prstGeom>
        </p:spPr>
        <p:style>
          <a:lnRef idx="2">
            <a:schemeClr val="accent2"/>
          </a:lnRef>
          <a:fillRef idx="1">
            <a:schemeClr val="lt1"/>
          </a:fillRef>
          <a:effectRef idx="0">
            <a:schemeClr val="accent2"/>
          </a:effectRef>
          <a:fontRef idx="minor">
            <a:schemeClr val="dk1"/>
          </a:fontRef>
        </p:style>
        <p:txBody>
          <a:bodyPr/>
          <a:lstStyle/>
          <a:p>
            <a:pPr algn="ctr"/>
            <a:endParaRPr lang="en-US" sz="1600" dirty="0"/>
          </a:p>
          <a:p>
            <a:pPr algn="ctr"/>
            <a:r>
              <a:rPr lang="en-US" sz="1600" dirty="0"/>
              <a:t>Stage</a:t>
            </a:r>
          </a:p>
        </p:txBody>
      </p:sp>
      <p:sp>
        <p:nvSpPr>
          <p:cNvPr id="51" name="Freeform: Shape 50">
            <a:extLst>
              <a:ext uri="{FF2B5EF4-FFF2-40B4-BE49-F238E27FC236}">
                <a16:creationId xmlns:a16="http://schemas.microsoft.com/office/drawing/2014/main" id="{4E405CED-1294-4259-81A2-374649A9CC99}"/>
              </a:ext>
            </a:extLst>
          </p:cNvPr>
          <p:cNvSpPr/>
          <p:nvPr/>
        </p:nvSpPr>
        <p:spPr>
          <a:xfrm>
            <a:off x="9822007" y="4545292"/>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2"/>
          </a:lnRef>
          <a:fillRef idx="1">
            <a:schemeClr val="lt1"/>
          </a:fillRef>
          <a:effectRef idx="0">
            <a:schemeClr val="accent2"/>
          </a:effectRef>
          <a:fontRef idx="minor">
            <a:schemeClr val="dk1"/>
          </a:fontRef>
        </p:style>
        <p:txBody>
          <a:bodyPr spcFirstLastPara="0" vert="horz" wrap="square" lIns="232302" tIns="233694" rIns="232302" bIns="233694" numCol="1" spcCol="1270" anchor="t" anchorCtr="0">
            <a:noAutofit/>
          </a:bodyPr>
          <a:lstStyle/>
          <a:p>
            <a:pPr marL="0" lvl="0" indent="0" algn="ctr" defTabSz="1200150">
              <a:lnSpc>
                <a:spcPct val="90000"/>
              </a:lnSpc>
              <a:spcBef>
                <a:spcPct val="0"/>
              </a:spcBef>
              <a:spcAft>
                <a:spcPct val="35000"/>
              </a:spcAft>
              <a:buNone/>
            </a:pPr>
            <a:endParaRPr lang="en-US" kern="1200" dirty="0"/>
          </a:p>
          <a:p>
            <a:pPr marL="0" lvl="0" indent="0" algn="ctr" defTabSz="1200150">
              <a:lnSpc>
                <a:spcPct val="90000"/>
              </a:lnSpc>
              <a:spcBef>
                <a:spcPct val="0"/>
              </a:spcBef>
              <a:spcAft>
                <a:spcPct val="35000"/>
              </a:spcAft>
              <a:buNone/>
            </a:pPr>
            <a:r>
              <a:rPr lang="en-US" kern="1200" dirty="0"/>
              <a:t>CEO</a:t>
            </a:r>
          </a:p>
        </p:txBody>
      </p:sp>
      <p:sp>
        <p:nvSpPr>
          <p:cNvPr id="53" name="Hexagon 52">
            <a:extLst>
              <a:ext uri="{FF2B5EF4-FFF2-40B4-BE49-F238E27FC236}">
                <a16:creationId xmlns:a16="http://schemas.microsoft.com/office/drawing/2014/main" id="{9F9ABF38-84BA-41D9-BFD1-F85D802ED442}"/>
              </a:ext>
            </a:extLst>
          </p:cNvPr>
          <p:cNvSpPr/>
          <p:nvPr/>
        </p:nvSpPr>
        <p:spPr>
          <a:xfrm>
            <a:off x="8446487" y="5328271"/>
            <a:ext cx="1599028" cy="1429247"/>
          </a:xfrm>
          <a:prstGeom prst="hexagon">
            <a:avLst>
              <a:gd name="adj" fmla="val 25000"/>
              <a:gd name="vf" fmla="val 115470"/>
            </a:avLst>
          </a:prstGeom>
        </p:spPr>
        <p:style>
          <a:lnRef idx="2">
            <a:schemeClr val="accent2"/>
          </a:lnRef>
          <a:fillRef idx="1">
            <a:schemeClr val="lt1"/>
          </a:fillRef>
          <a:effectRef idx="0">
            <a:schemeClr val="accent2"/>
          </a:effectRef>
          <a:fontRef idx="minor">
            <a:schemeClr val="dk1"/>
          </a:fontRef>
        </p:style>
        <p:txBody>
          <a:bodyPr/>
          <a:lstStyle/>
          <a:p>
            <a:pPr algn="ctr"/>
            <a:endParaRPr lang="en-US" dirty="0"/>
          </a:p>
          <a:p>
            <a:pPr algn="ctr"/>
            <a:r>
              <a:rPr lang="en-US" dirty="0"/>
              <a:t>Joker</a:t>
            </a:r>
          </a:p>
        </p:txBody>
      </p:sp>
    </p:spTree>
    <p:extLst>
      <p:ext uri="{BB962C8B-B14F-4D97-AF65-F5344CB8AC3E}">
        <p14:creationId xmlns:p14="http://schemas.microsoft.com/office/powerpoint/2010/main" val="2785008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1000" fill="hold"/>
                                        <p:tgtEl>
                                          <p:spTgt spid="51"/>
                                        </p:tgtEl>
                                        <p:attrNameLst>
                                          <p:attrName>fillcolor</p:attrName>
                                        </p:attrNameLst>
                                      </p:cBhvr>
                                      <p:to>
                                        <a:srgbClr val="FEF1DA"/>
                                      </p:to>
                                    </p:animClr>
                                    <p:set>
                                      <p:cBhvr>
                                        <p:cTn id="7" dur="1000" fill="hold"/>
                                        <p:tgtEl>
                                          <p:spTgt spid="51"/>
                                        </p:tgtEl>
                                        <p:attrNameLst>
                                          <p:attrName>fill.type</p:attrName>
                                        </p:attrNameLst>
                                      </p:cBhvr>
                                      <p:to>
                                        <p:strVal val="solid"/>
                                      </p:to>
                                    </p:set>
                                    <p:set>
                                      <p:cBhvr>
                                        <p:cTn id="8" dur="1000" fill="hold"/>
                                        <p:tgtEl>
                                          <p:spTgt spid="51"/>
                                        </p:tgtEl>
                                        <p:attrNameLst>
                                          <p:attrName>fill.on</p:attrName>
                                        </p:attrNameLst>
                                      </p:cBhvr>
                                      <p:to>
                                        <p:strVal val="true"/>
                                      </p:to>
                                    </p:set>
                                  </p:childTnLst>
                                </p:cTn>
                              </p:par>
                              <p:par>
                                <p:cTn id="9" presetID="1" presetClass="emph" presetSubtype="2" fill="hold" nodeType="withEffect">
                                  <p:stCondLst>
                                    <p:cond delay="0"/>
                                  </p:stCondLst>
                                  <p:childTnLst>
                                    <p:animClr clrSpc="rgb" dir="cw">
                                      <p:cBhvr>
                                        <p:cTn id="10" dur="1000" fill="hold"/>
                                        <p:tgtEl>
                                          <p:spTgt spid="53"/>
                                        </p:tgtEl>
                                        <p:attrNameLst>
                                          <p:attrName>fillcolor</p:attrName>
                                        </p:attrNameLst>
                                      </p:cBhvr>
                                      <p:to>
                                        <a:srgbClr val="FEF1DA"/>
                                      </p:to>
                                    </p:animClr>
                                    <p:set>
                                      <p:cBhvr>
                                        <p:cTn id="11" dur="1000" fill="hold"/>
                                        <p:tgtEl>
                                          <p:spTgt spid="53"/>
                                        </p:tgtEl>
                                        <p:attrNameLst>
                                          <p:attrName>fill.type</p:attrName>
                                        </p:attrNameLst>
                                      </p:cBhvr>
                                      <p:to>
                                        <p:strVal val="solid"/>
                                      </p:to>
                                    </p:set>
                                    <p:set>
                                      <p:cBhvr>
                                        <p:cTn id="12" dur="1000" fill="hold"/>
                                        <p:tgtEl>
                                          <p:spTgt spid="53"/>
                                        </p:tgtEl>
                                        <p:attrNameLst>
                                          <p:attrName>fill.on</p:attrName>
                                        </p:attrNameLst>
                                      </p:cBhvr>
                                      <p:to>
                                        <p:strVal val="true"/>
                                      </p:to>
                                    </p:set>
                                  </p:childTnLst>
                                </p:cTn>
                              </p:par>
                            </p:childTnLst>
                          </p:cTn>
                        </p:par>
                      </p:childTnLst>
                    </p:cTn>
                  </p:par>
                  <p:par>
                    <p:cTn id="13" fill="hold">
                      <p:stCondLst>
                        <p:cond delay="indefinite"/>
                      </p:stCondLst>
                      <p:childTnLst>
                        <p:par>
                          <p:cTn id="14" fill="hold">
                            <p:stCondLst>
                              <p:cond delay="0"/>
                            </p:stCondLst>
                            <p:childTnLst>
                              <p:par>
                                <p:cTn id="15" presetID="1" presetClass="emph" presetSubtype="2" fill="hold" nodeType="clickEffect">
                                  <p:stCondLst>
                                    <p:cond delay="0"/>
                                  </p:stCondLst>
                                  <p:childTnLst>
                                    <p:animClr clrSpc="rgb" dir="cw">
                                      <p:cBhvr>
                                        <p:cTn id="16" dur="1000" fill="hold"/>
                                        <p:tgtEl>
                                          <p:spTgt spid="45"/>
                                        </p:tgtEl>
                                        <p:attrNameLst>
                                          <p:attrName>fillcolor</p:attrName>
                                        </p:attrNameLst>
                                      </p:cBhvr>
                                      <p:to>
                                        <a:srgbClr val="FFE4B5"/>
                                      </p:to>
                                    </p:animClr>
                                    <p:set>
                                      <p:cBhvr>
                                        <p:cTn id="17" dur="1000" fill="hold"/>
                                        <p:tgtEl>
                                          <p:spTgt spid="45"/>
                                        </p:tgtEl>
                                        <p:attrNameLst>
                                          <p:attrName>fill.type</p:attrName>
                                        </p:attrNameLst>
                                      </p:cBhvr>
                                      <p:to>
                                        <p:strVal val="solid"/>
                                      </p:to>
                                    </p:set>
                                    <p:set>
                                      <p:cBhvr>
                                        <p:cTn id="18" dur="1000" fill="hold"/>
                                        <p:tgtEl>
                                          <p:spTgt spid="45"/>
                                        </p:tgtEl>
                                        <p:attrNameLst>
                                          <p:attrName>fill.on</p:attrName>
                                        </p:attrNameLst>
                                      </p:cBhvr>
                                      <p:to>
                                        <p:strVal val="true"/>
                                      </p:to>
                                    </p:set>
                                  </p:childTnLst>
                                </p:cTn>
                              </p:par>
                              <p:par>
                                <p:cTn id="19" presetID="1" presetClass="emph" presetSubtype="2" fill="hold" nodeType="withEffect">
                                  <p:stCondLst>
                                    <p:cond delay="0"/>
                                  </p:stCondLst>
                                  <p:childTnLst>
                                    <p:animClr clrSpc="rgb" dir="cw">
                                      <p:cBhvr>
                                        <p:cTn id="20" dur="1000" fill="hold"/>
                                        <p:tgtEl>
                                          <p:spTgt spid="29"/>
                                        </p:tgtEl>
                                        <p:attrNameLst>
                                          <p:attrName>fillcolor</p:attrName>
                                        </p:attrNameLst>
                                      </p:cBhvr>
                                      <p:to>
                                        <a:srgbClr val="FFE4B5"/>
                                      </p:to>
                                    </p:animClr>
                                    <p:set>
                                      <p:cBhvr>
                                        <p:cTn id="21" dur="1000" fill="hold"/>
                                        <p:tgtEl>
                                          <p:spTgt spid="29"/>
                                        </p:tgtEl>
                                        <p:attrNameLst>
                                          <p:attrName>fill.type</p:attrName>
                                        </p:attrNameLst>
                                      </p:cBhvr>
                                      <p:to>
                                        <p:strVal val="solid"/>
                                      </p:to>
                                    </p:set>
                                    <p:set>
                                      <p:cBhvr>
                                        <p:cTn id="22" dur="1000" fill="hold"/>
                                        <p:tgtEl>
                                          <p:spTgt spid="29"/>
                                        </p:tgtEl>
                                        <p:attrNameLst>
                                          <p:attrName>fill.on</p:attrName>
                                        </p:attrNameLst>
                                      </p:cBhvr>
                                      <p:to>
                                        <p:strVal val="true"/>
                                      </p:to>
                                    </p:set>
                                  </p:childTnLst>
                                </p:cTn>
                              </p:par>
                              <p:par>
                                <p:cTn id="23" presetID="1" presetClass="emph" presetSubtype="2" fill="hold" nodeType="withEffect">
                                  <p:stCondLst>
                                    <p:cond delay="0"/>
                                  </p:stCondLst>
                                  <p:childTnLst>
                                    <p:animClr clrSpc="rgb" dir="cw">
                                      <p:cBhvr>
                                        <p:cTn id="24" dur="1000" fill="hold"/>
                                        <p:tgtEl>
                                          <p:spTgt spid="47"/>
                                        </p:tgtEl>
                                        <p:attrNameLst>
                                          <p:attrName>fillcolor</p:attrName>
                                        </p:attrNameLst>
                                      </p:cBhvr>
                                      <p:to>
                                        <a:srgbClr val="FFE4B5"/>
                                      </p:to>
                                    </p:animClr>
                                    <p:set>
                                      <p:cBhvr>
                                        <p:cTn id="25" dur="1000" fill="hold"/>
                                        <p:tgtEl>
                                          <p:spTgt spid="47"/>
                                        </p:tgtEl>
                                        <p:attrNameLst>
                                          <p:attrName>fill.type</p:attrName>
                                        </p:attrNameLst>
                                      </p:cBhvr>
                                      <p:to>
                                        <p:strVal val="solid"/>
                                      </p:to>
                                    </p:set>
                                    <p:set>
                                      <p:cBhvr>
                                        <p:cTn id="26" dur="1000" fill="hold"/>
                                        <p:tgtEl>
                                          <p:spTgt spid="47"/>
                                        </p:tgtEl>
                                        <p:attrNameLst>
                                          <p:attrName>fill.on</p:attrName>
                                        </p:attrNameLst>
                                      </p:cBhvr>
                                      <p:to>
                                        <p:strVal val="true"/>
                                      </p:to>
                                    </p:set>
                                  </p:childTnLst>
                                </p:cTn>
                              </p:par>
                              <p:par>
                                <p:cTn id="27" presetID="1" presetClass="emph" presetSubtype="2" fill="hold" nodeType="withEffect">
                                  <p:stCondLst>
                                    <p:cond delay="0"/>
                                  </p:stCondLst>
                                  <p:childTnLst>
                                    <p:animClr clrSpc="rgb" dir="cw">
                                      <p:cBhvr>
                                        <p:cTn id="28" dur="1000" fill="hold"/>
                                        <p:tgtEl>
                                          <p:spTgt spid="49"/>
                                        </p:tgtEl>
                                        <p:attrNameLst>
                                          <p:attrName>fillcolor</p:attrName>
                                        </p:attrNameLst>
                                      </p:cBhvr>
                                      <p:to>
                                        <a:srgbClr val="FFE4B5"/>
                                      </p:to>
                                    </p:animClr>
                                    <p:set>
                                      <p:cBhvr>
                                        <p:cTn id="29" dur="1000" fill="hold"/>
                                        <p:tgtEl>
                                          <p:spTgt spid="49"/>
                                        </p:tgtEl>
                                        <p:attrNameLst>
                                          <p:attrName>fill.type</p:attrName>
                                        </p:attrNameLst>
                                      </p:cBhvr>
                                      <p:to>
                                        <p:strVal val="solid"/>
                                      </p:to>
                                    </p:set>
                                    <p:set>
                                      <p:cBhvr>
                                        <p:cTn id="30" dur="1000" fill="hold"/>
                                        <p:tgtEl>
                                          <p:spTgt spid="49"/>
                                        </p:tgtEl>
                                        <p:attrNameLst>
                                          <p:attrName>fill.on</p:attrName>
                                        </p:attrNameLst>
                                      </p:cBhvr>
                                      <p:to>
                                        <p:strVal val="true"/>
                                      </p:to>
                                    </p:set>
                                  </p:childTnLst>
                                </p:cTn>
                              </p:par>
                              <p:par>
                                <p:cTn id="31" presetID="1" presetClass="emph" presetSubtype="2" fill="hold" nodeType="withEffect">
                                  <p:stCondLst>
                                    <p:cond delay="0"/>
                                  </p:stCondLst>
                                  <p:childTnLst>
                                    <p:animClr clrSpc="rgb" dir="cw">
                                      <p:cBhvr>
                                        <p:cTn id="32" dur="1000" fill="hold"/>
                                        <p:tgtEl>
                                          <p:spTgt spid="23"/>
                                        </p:tgtEl>
                                        <p:attrNameLst>
                                          <p:attrName>fillcolor</p:attrName>
                                        </p:attrNameLst>
                                      </p:cBhvr>
                                      <p:to>
                                        <a:srgbClr val="FFE4B5"/>
                                      </p:to>
                                    </p:animClr>
                                    <p:set>
                                      <p:cBhvr>
                                        <p:cTn id="33" dur="1000" fill="hold"/>
                                        <p:tgtEl>
                                          <p:spTgt spid="23"/>
                                        </p:tgtEl>
                                        <p:attrNameLst>
                                          <p:attrName>fill.type</p:attrName>
                                        </p:attrNameLst>
                                      </p:cBhvr>
                                      <p:to>
                                        <p:strVal val="solid"/>
                                      </p:to>
                                    </p:set>
                                    <p:set>
                                      <p:cBhvr>
                                        <p:cTn id="34" dur="1000" fill="hold"/>
                                        <p:tgtEl>
                                          <p:spTgt spid="23"/>
                                        </p:tgtEl>
                                        <p:attrNameLst>
                                          <p:attrName>fill.on</p:attrName>
                                        </p:attrNameLst>
                                      </p:cBhvr>
                                      <p:to>
                                        <p:strVal val="true"/>
                                      </p:to>
                                    </p:set>
                                  </p:childTnLst>
                                </p:cTn>
                              </p:par>
                              <p:par>
                                <p:cTn id="35" presetID="1" presetClass="emph" presetSubtype="2" fill="hold" nodeType="withEffect">
                                  <p:stCondLst>
                                    <p:cond delay="0"/>
                                  </p:stCondLst>
                                  <p:childTnLst>
                                    <p:animClr clrSpc="rgb" dir="cw">
                                      <p:cBhvr>
                                        <p:cTn id="36" dur="1000" fill="hold"/>
                                        <p:tgtEl>
                                          <p:spTgt spid="25"/>
                                        </p:tgtEl>
                                        <p:attrNameLst>
                                          <p:attrName>fillcolor</p:attrName>
                                        </p:attrNameLst>
                                      </p:cBhvr>
                                      <p:to>
                                        <a:srgbClr val="FFE4B5"/>
                                      </p:to>
                                    </p:animClr>
                                    <p:set>
                                      <p:cBhvr>
                                        <p:cTn id="37" dur="1000" fill="hold"/>
                                        <p:tgtEl>
                                          <p:spTgt spid="25"/>
                                        </p:tgtEl>
                                        <p:attrNameLst>
                                          <p:attrName>fill.type</p:attrName>
                                        </p:attrNameLst>
                                      </p:cBhvr>
                                      <p:to>
                                        <p:strVal val="solid"/>
                                      </p:to>
                                    </p:set>
                                    <p:set>
                                      <p:cBhvr>
                                        <p:cTn id="38" dur="1000" fill="hold"/>
                                        <p:tgtEl>
                                          <p:spTgt spid="25"/>
                                        </p:tgtEl>
                                        <p:attrNameLst>
                                          <p:attrName>fill.on</p:attrName>
                                        </p:attrNameLst>
                                      </p:cBhvr>
                                      <p:to>
                                        <p:strVal val="true"/>
                                      </p:to>
                                    </p:set>
                                  </p:childTnLst>
                                </p:cTn>
                              </p:par>
                            </p:childTnLst>
                          </p:cTn>
                        </p:par>
                      </p:childTnLst>
                    </p:cTn>
                  </p:par>
                  <p:par>
                    <p:cTn id="39" fill="hold">
                      <p:stCondLst>
                        <p:cond delay="indefinite"/>
                      </p:stCondLst>
                      <p:childTnLst>
                        <p:par>
                          <p:cTn id="40" fill="hold">
                            <p:stCondLst>
                              <p:cond delay="0"/>
                            </p:stCondLst>
                            <p:childTnLst>
                              <p:par>
                                <p:cTn id="41" presetID="1" presetClass="emph" presetSubtype="2" fill="hold" nodeType="clickEffect">
                                  <p:stCondLst>
                                    <p:cond delay="0"/>
                                  </p:stCondLst>
                                  <p:childTnLst>
                                    <p:animClr clrSpc="rgb" dir="cw">
                                      <p:cBhvr>
                                        <p:cTn id="42" dur="1000" fill="hold"/>
                                        <p:tgtEl>
                                          <p:spTgt spid="39"/>
                                        </p:tgtEl>
                                        <p:attrNameLst>
                                          <p:attrName>fillcolor</p:attrName>
                                        </p:attrNameLst>
                                      </p:cBhvr>
                                      <p:to>
                                        <a:srgbClr val="FFD790"/>
                                      </p:to>
                                    </p:animClr>
                                    <p:set>
                                      <p:cBhvr>
                                        <p:cTn id="43" dur="1000" fill="hold"/>
                                        <p:tgtEl>
                                          <p:spTgt spid="39"/>
                                        </p:tgtEl>
                                        <p:attrNameLst>
                                          <p:attrName>fill.type</p:attrName>
                                        </p:attrNameLst>
                                      </p:cBhvr>
                                      <p:to>
                                        <p:strVal val="solid"/>
                                      </p:to>
                                    </p:set>
                                    <p:set>
                                      <p:cBhvr>
                                        <p:cTn id="44" dur="1000" fill="hold"/>
                                        <p:tgtEl>
                                          <p:spTgt spid="39"/>
                                        </p:tgtEl>
                                        <p:attrNameLst>
                                          <p:attrName>fill.on</p:attrName>
                                        </p:attrNameLst>
                                      </p:cBhvr>
                                      <p:to>
                                        <p:strVal val="true"/>
                                      </p:to>
                                    </p:set>
                                  </p:childTnLst>
                                </p:cTn>
                              </p:par>
                              <p:par>
                                <p:cTn id="45" presetID="1" presetClass="emph" presetSubtype="2" fill="hold" nodeType="withEffect">
                                  <p:stCondLst>
                                    <p:cond delay="0"/>
                                  </p:stCondLst>
                                  <p:childTnLst>
                                    <p:animClr clrSpc="rgb" dir="cw">
                                      <p:cBhvr>
                                        <p:cTn id="46" dur="1000" fill="hold"/>
                                        <p:tgtEl>
                                          <p:spTgt spid="41"/>
                                        </p:tgtEl>
                                        <p:attrNameLst>
                                          <p:attrName>fillcolor</p:attrName>
                                        </p:attrNameLst>
                                      </p:cBhvr>
                                      <p:to>
                                        <a:srgbClr val="FFD790"/>
                                      </p:to>
                                    </p:animClr>
                                    <p:set>
                                      <p:cBhvr>
                                        <p:cTn id="47" dur="1000" fill="hold"/>
                                        <p:tgtEl>
                                          <p:spTgt spid="41"/>
                                        </p:tgtEl>
                                        <p:attrNameLst>
                                          <p:attrName>fill.type</p:attrName>
                                        </p:attrNameLst>
                                      </p:cBhvr>
                                      <p:to>
                                        <p:strVal val="solid"/>
                                      </p:to>
                                    </p:set>
                                    <p:set>
                                      <p:cBhvr>
                                        <p:cTn id="48" dur="1000" fill="hold"/>
                                        <p:tgtEl>
                                          <p:spTgt spid="41"/>
                                        </p:tgtEl>
                                        <p:attrNameLst>
                                          <p:attrName>fill.on</p:attrName>
                                        </p:attrNameLst>
                                      </p:cBhvr>
                                      <p:to>
                                        <p:strVal val="true"/>
                                      </p:to>
                                    </p:set>
                                  </p:childTnLst>
                                </p:cTn>
                              </p:par>
                              <p:par>
                                <p:cTn id="49" presetID="1" presetClass="emph" presetSubtype="2" fill="hold" nodeType="withEffect">
                                  <p:stCondLst>
                                    <p:cond delay="0"/>
                                  </p:stCondLst>
                                  <p:childTnLst>
                                    <p:animClr clrSpc="rgb" dir="cw">
                                      <p:cBhvr>
                                        <p:cTn id="50" dur="1000" fill="hold"/>
                                        <p:tgtEl>
                                          <p:spTgt spid="43"/>
                                        </p:tgtEl>
                                        <p:attrNameLst>
                                          <p:attrName>fillcolor</p:attrName>
                                        </p:attrNameLst>
                                      </p:cBhvr>
                                      <p:to>
                                        <a:srgbClr val="FFD790"/>
                                      </p:to>
                                    </p:animClr>
                                    <p:set>
                                      <p:cBhvr>
                                        <p:cTn id="51" dur="1000" fill="hold"/>
                                        <p:tgtEl>
                                          <p:spTgt spid="43"/>
                                        </p:tgtEl>
                                        <p:attrNameLst>
                                          <p:attrName>fill.type</p:attrName>
                                        </p:attrNameLst>
                                      </p:cBhvr>
                                      <p:to>
                                        <p:strVal val="solid"/>
                                      </p:to>
                                    </p:set>
                                    <p:set>
                                      <p:cBhvr>
                                        <p:cTn id="52" dur="1000" fill="hold"/>
                                        <p:tgtEl>
                                          <p:spTgt spid="43"/>
                                        </p:tgtEl>
                                        <p:attrNameLst>
                                          <p:attrName>fill.on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1" presetClass="emph" presetSubtype="2" fill="hold" nodeType="clickEffect">
                                  <p:stCondLst>
                                    <p:cond delay="0"/>
                                  </p:stCondLst>
                                  <p:childTnLst>
                                    <p:animClr clrSpc="rgb" dir="cw">
                                      <p:cBhvr>
                                        <p:cTn id="56" dur="1000" fill="hold"/>
                                        <p:tgtEl>
                                          <p:spTgt spid="33"/>
                                        </p:tgtEl>
                                        <p:attrNameLst>
                                          <p:attrName>fillcolor</p:attrName>
                                        </p:attrNameLst>
                                      </p:cBhvr>
                                      <p:to>
                                        <a:srgbClr val="F49C00"/>
                                      </p:to>
                                    </p:animClr>
                                    <p:set>
                                      <p:cBhvr>
                                        <p:cTn id="57" dur="1000" fill="hold"/>
                                        <p:tgtEl>
                                          <p:spTgt spid="33"/>
                                        </p:tgtEl>
                                        <p:attrNameLst>
                                          <p:attrName>fill.type</p:attrName>
                                        </p:attrNameLst>
                                      </p:cBhvr>
                                      <p:to>
                                        <p:strVal val="solid"/>
                                      </p:to>
                                    </p:set>
                                    <p:set>
                                      <p:cBhvr>
                                        <p:cTn id="58" dur="1000" fill="hold"/>
                                        <p:tgtEl>
                                          <p:spTgt spid="33"/>
                                        </p:tgtEl>
                                        <p:attrNameLst>
                                          <p:attrName>fill.on</p:attrName>
                                        </p:attrNameLst>
                                      </p:cBhvr>
                                      <p:to>
                                        <p:strVal val="true"/>
                                      </p:to>
                                    </p:set>
                                  </p:childTnLst>
                                </p:cTn>
                              </p:par>
                              <p:par>
                                <p:cTn id="59" presetID="1" presetClass="emph" presetSubtype="2" fill="hold" nodeType="withEffect">
                                  <p:stCondLst>
                                    <p:cond delay="0"/>
                                  </p:stCondLst>
                                  <p:childTnLst>
                                    <p:animClr clrSpc="rgb" dir="cw">
                                      <p:cBhvr>
                                        <p:cTn id="60" dur="1000" fill="hold"/>
                                        <p:tgtEl>
                                          <p:spTgt spid="31"/>
                                        </p:tgtEl>
                                        <p:attrNameLst>
                                          <p:attrName>fillcolor</p:attrName>
                                        </p:attrNameLst>
                                      </p:cBhvr>
                                      <p:to>
                                        <a:srgbClr val="F49C00"/>
                                      </p:to>
                                    </p:animClr>
                                    <p:set>
                                      <p:cBhvr>
                                        <p:cTn id="61" dur="1000" fill="hold"/>
                                        <p:tgtEl>
                                          <p:spTgt spid="31"/>
                                        </p:tgtEl>
                                        <p:attrNameLst>
                                          <p:attrName>fill.type</p:attrName>
                                        </p:attrNameLst>
                                      </p:cBhvr>
                                      <p:to>
                                        <p:strVal val="solid"/>
                                      </p:to>
                                    </p:set>
                                    <p:set>
                                      <p:cBhvr>
                                        <p:cTn id="62" dur="1000" fill="hold"/>
                                        <p:tgtEl>
                                          <p:spTgt spid="31"/>
                                        </p:tgtEl>
                                        <p:attrNameLst>
                                          <p:attrName>fill.on</p:attrName>
                                        </p:attrNameLst>
                                      </p:cBhvr>
                                      <p:to>
                                        <p:strVal val="true"/>
                                      </p:to>
                                    </p:set>
                                  </p:childTnLst>
                                </p:cTn>
                              </p:par>
                              <p:par>
                                <p:cTn id="63" presetID="1" presetClass="emph" presetSubtype="2" fill="hold" nodeType="withEffect">
                                  <p:stCondLst>
                                    <p:cond delay="0"/>
                                  </p:stCondLst>
                                  <p:childTnLst>
                                    <p:animClr clrSpc="rgb" dir="cw">
                                      <p:cBhvr>
                                        <p:cTn id="64" dur="1000" fill="hold"/>
                                        <p:tgtEl>
                                          <p:spTgt spid="27"/>
                                        </p:tgtEl>
                                        <p:attrNameLst>
                                          <p:attrName>fillcolor</p:attrName>
                                        </p:attrNameLst>
                                      </p:cBhvr>
                                      <p:to>
                                        <a:srgbClr val="F49C00"/>
                                      </p:to>
                                    </p:animClr>
                                    <p:set>
                                      <p:cBhvr>
                                        <p:cTn id="65" dur="1000" fill="hold"/>
                                        <p:tgtEl>
                                          <p:spTgt spid="27"/>
                                        </p:tgtEl>
                                        <p:attrNameLst>
                                          <p:attrName>fill.type</p:attrName>
                                        </p:attrNameLst>
                                      </p:cBhvr>
                                      <p:to>
                                        <p:strVal val="solid"/>
                                      </p:to>
                                    </p:set>
                                    <p:set>
                                      <p:cBhvr>
                                        <p:cTn id="66" dur="1000" fill="hold"/>
                                        <p:tgtEl>
                                          <p:spTgt spid="27"/>
                                        </p:tgtEl>
                                        <p:attrNameLst>
                                          <p:attrName>fill.on</p:attrName>
                                        </p:attrNameLst>
                                      </p:cBhvr>
                                      <p:to>
                                        <p:strVal val="true"/>
                                      </p:to>
                                    </p:set>
                                  </p:childTnLst>
                                </p:cTn>
                              </p:par>
                              <p:par>
                                <p:cTn id="67" presetID="1" presetClass="emph" presetSubtype="2" fill="hold" nodeType="withEffect">
                                  <p:stCondLst>
                                    <p:cond delay="0"/>
                                  </p:stCondLst>
                                  <p:childTnLst>
                                    <p:animClr clrSpc="rgb" dir="cw">
                                      <p:cBhvr>
                                        <p:cTn id="68" dur="1000" fill="hold"/>
                                        <p:tgtEl>
                                          <p:spTgt spid="35"/>
                                        </p:tgtEl>
                                        <p:attrNameLst>
                                          <p:attrName>fillcolor</p:attrName>
                                        </p:attrNameLst>
                                      </p:cBhvr>
                                      <p:to>
                                        <a:srgbClr val="F49C00"/>
                                      </p:to>
                                    </p:animClr>
                                    <p:set>
                                      <p:cBhvr>
                                        <p:cTn id="69" dur="1000" fill="hold"/>
                                        <p:tgtEl>
                                          <p:spTgt spid="35"/>
                                        </p:tgtEl>
                                        <p:attrNameLst>
                                          <p:attrName>fill.type</p:attrName>
                                        </p:attrNameLst>
                                      </p:cBhvr>
                                      <p:to>
                                        <p:strVal val="solid"/>
                                      </p:to>
                                    </p:set>
                                    <p:set>
                                      <p:cBhvr>
                                        <p:cTn id="70" dur="1000" fill="hold"/>
                                        <p:tgtEl>
                                          <p:spTgt spid="35"/>
                                        </p:tgtEl>
                                        <p:attrNameLst>
                                          <p:attrName>fill.on</p:attrName>
                                        </p:attrNameLst>
                                      </p:cBhvr>
                                      <p:to>
                                        <p:strVal val="true"/>
                                      </p:to>
                                    </p:set>
                                  </p:childTnLst>
                                </p:cTn>
                              </p:par>
                              <p:par>
                                <p:cTn id="71" presetID="1" presetClass="emph" presetSubtype="2" fill="hold" nodeType="withEffect">
                                  <p:stCondLst>
                                    <p:cond delay="0"/>
                                  </p:stCondLst>
                                  <p:childTnLst>
                                    <p:animClr clrSpc="rgb" dir="cw">
                                      <p:cBhvr>
                                        <p:cTn id="72" dur="1000" fill="hold"/>
                                        <p:tgtEl>
                                          <p:spTgt spid="37"/>
                                        </p:tgtEl>
                                        <p:attrNameLst>
                                          <p:attrName>fillcolor</p:attrName>
                                        </p:attrNameLst>
                                      </p:cBhvr>
                                      <p:to>
                                        <a:srgbClr val="F49C00"/>
                                      </p:to>
                                    </p:animClr>
                                    <p:set>
                                      <p:cBhvr>
                                        <p:cTn id="73" dur="1000" fill="hold"/>
                                        <p:tgtEl>
                                          <p:spTgt spid="37"/>
                                        </p:tgtEl>
                                        <p:attrNameLst>
                                          <p:attrName>fill.type</p:attrName>
                                        </p:attrNameLst>
                                      </p:cBhvr>
                                      <p:to>
                                        <p:strVal val="solid"/>
                                      </p:to>
                                    </p:set>
                                    <p:set>
                                      <p:cBhvr>
                                        <p:cTn id="74" dur="1000" fill="hold"/>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E3815D-FC72-4321-A0F4-8CACAD8067BF}"/>
              </a:ext>
            </a:extLst>
          </p:cNvPr>
          <p:cNvSpPr>
            <a:spLocks noGrp="1"/>
          </p:cNvSpPr>
          <p:nvPr>
            <p:ph type="title"/>
          </p:nvPr>
        </p:nvSpPr>
        <p:spPr>
          <a:xfrm>
            <a:off x="1772654" y="659969"/>
            <a:ext cx="8911687" cy="1280890"/>
          </a:xfrm>
        </p:spPr>
        <p:txBody>
          <a:bodyPr/>
          <a:lstStyle/>
          <a:p>
            <a:r>
              <a:rPr lang="en-US" dirty="0"/>
              <a:t>Paintball</a:t>
            </a:r>
          </a:p>
        </p:txBody>
      </p:sp>
      <p:sp>
        <p:nvSpPr>
          <p:cNvPr id="23" name="Freeform: Shape 22">
            <a:extLst>
              <a:ext uri="{FF2B5EF4-FFF2-40B4-BE49-F238E27FC236}">
                <a16:creationId xmlns:a16="http://schemas.microsoft.com/office/drawing/2014/main" id="{89B07000-573B-4B65-AACD-71190C509561}"/>
              </a:ext>
            </a:extLst>
          </p:cNvPr>
          <p:cNvSpPr/>
          <p:nvPr/>
        </p:nvSpPr>
        <p:spPr>
          <a:xfrm>
            <a:off x="2950317" y="3728811"/>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4"/>
          </a:lnRef>
          <a:fillRef idx="1">
            <a:schemeClr val="lt1"/>
          </a:fillRef>
          <a:effectRef idx="0">
            <a:schemeClr val="accent4"/>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Barrel</a:t>
            </a:r>
          </a:p>
        </p:txBody>
      </p:sp>
      <p:sp>
        <p:nvSpPr>
          <p:cNvPr id="25" name="Hexagon 24">
            <a:extLst>
              <a:ext uri="{FF2B5EF4-FFF2-40B4-BE49-F238E27FC236}">
                <a16:creationId xmlns:a16="http://schemas.microsoft.com/office/drawing/2014/main" id="{1AB6276A-87B7-4079-8D3E-E6C510B45698}"/>
              </a:ext>
            </a:extLst>
          </p:cNvPr>
          <p:cNvSpPr/>
          <p:nvPr/>
        </p:nvSpPr>
        <p:spPr>
          <a:xfrm>
            <a:off x="1574799" y="2938807"/>
            <a:ext cx="1599028" cy="1429247"/>
          </a:xfrm>
          <a:prstGeom prst="hexagon">
            <a:avLst>
              <a:gd name="adj" fmla="val 25000"/>
              <a:gd name="vf" fmla="val 115470"/>
            </a:avLst>
          </a:prstGeom>
        </p:spPr>
        <p:style>
          <a:lnRef idx="2">
            <a:schemeClr val="accent4"/>
          </a:lnRef>
          <a:fillRef idx="1">
            <a:schemeClr val="lt1"/>
          </a:fillRef>
          <a:effectRef idx="0">
            <a:schemeClr val="accent4"/>
          </a:effectRef>
          <a:fontRef idx="minor">
            <a:schemeClr val="dk1"/>
          </a:fontRef>
        </p:style>
        <p:txBody>
          <a:bodyPr/>
          <a:lstStyle/>
          <a:p>
            <a:pPr algn="ctr"/>
            <a:endParaRPr lang="en-US" dirty="0"/>
          </a:p>
          <a:p>
            <a:pPr algn="ctr"/>
            <a:r>
              <a:rPr lang="en-US" dirty="0"/>
              <a:t>Marker</a:t>
            </a:r>
          </a:p>
        </p:txBody>
      </p:sp>
      <p:sp>
        <p:nvSpPr>
          <p:cNvPr id="27" name="Freeform: Shape 26">
            <a:extLst>
              <a:ext uri="{FF2B5EF4-FFF2-40B4-BE49-F238E27FC236}">
                <a16:creationId xmlns:a16="http://schemas.microsoft.com/office/drawing/2014/main" id="{7C809657-7B51-47B7-AB3F-CD76F46D54C8}"/>
              </a:ext>
            </a:extLst>
          </p:cNvPr>
          <p:cNvSpPr/>
          <p:nvPr/>
        </p:nvSpPr>
        <p:spPr>
          <a:xfrm>
            <a:off x="4325837" y="2934485"/>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4"/>
          </a:lnRef>
          <a:fillRef idx="1">
            <a:schemeClr val="lt1"/>
          </a:fillRef>
          <a:effectRef idx="0">
            <a:schemeClr val="accent4"/>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Setup</a:t>
            </a:r>
          </a:p>
        </p:txBody>
      </p:sp>
      <p:sp>
        <p:nvSpPr>
          <p:cNvPr id="29" name="Hexagon 28">
            <a:extLst>
              <a:ext uri="{FF2B5EF4-FFF2-40B4-BE49-F238E27FC236}">
                <a16:creationId xmlns:a16="http://schemas.microsoft.com/office/drawing/2014/main" id="{027A8559-F382-497D-B383-A33BC34F65BF}"/>
              </a:ext>
            </a:extLst>
          </p:cNvPr>
          <p:cNvSpPr/>
          <p:nvPr/>
        </p:nvSpPr>
        <p:spPr>
          <a:xfrm>
            <a:off x="5702341" y="3726109"/>
            <a:ext cx="1599028" cy="1429247"/>
          </a:xfrm>
          <a:prstGeom prst="hexagon">
            <a:avLst>
              <a:gd name="adj" fmla="val 25000"/>
              <a:gd name="vf" fmla="val 115470"/>
            </a:avLst>
          </a:prstGeom>
        </p:spPr>
        <p:style>
          <a:lnRef idx="2">
            <a:schemeClr val="accent4"/>
          </a:lnRef>
          <a:fillRef idx="1">
            <a:schemeClr val="lt1"/>
          </a:fillRef>
          <a:effectRef idx="0">
            <a:schemeClr val="accent4"/>
          </a:effectRef>
          <a:fontRef idx="minor">
            <a:schemeClr val="dk1"/>
          </a:fontRef>
        </p:style>
        <p:txBody>
          <a:bodyPr/>
          <a:lstStyle/>
          <a:p>
            <a:pPr algn="ctr"/>
            <a:endParaRPr lang="en-US" dirty="0"/>
          </a:p>
          <a:p>
            <a:pPr algn="ctr"/>
            <a:r>
              <a:rPr lang="en-US" dirty="0"/>
              <a:t>Field</a:t>
            </a:r>
          </a:p>
        </p:txBody>
      </p:sp>
      <p:sp>
        <p:nvSpPr>
          <p:cNvPr id="31" name="Freeform: Shape 30">
            <a:extLst>
              <a:ext uri="{FF2B5EF4-FFF2-40B4-BE49-F238E27FC236}">
                <a16:creationId xmlns:a16="http://schemas.microsoft.com/office/drawing/2014/main" id="{CC5A240D-7FC9-4327-B54C-C1CA65097451}"/>
              </a:ext>
            </a:extLst>
          </p:cNvPr>
          <p:cNvSpPr/>
          <p:nvPr/>
        </p:nvSpPr>
        <p:spPr>
          <a:xfrm>
            <a:off x="2950317" y="2148804"/>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4"/>
          </a:lnRef>
          <a:fillRef idx="1">
            <a:schemeClr val="lt1"/>
          </a:fillRef>
          <a:effectRef idx="0">
            <a:schemeClr val="accent4"/>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dirty="0"/>
              <a:t>Gun</a:t>
            </a:r>
            <a:endParaRPr lang="en-US" kern="1200" dirty="0"/>
          </a:p>
        </p:txBody>
      </p:sp>
      <p:sp>
        <p:nvSpPr>
          <p:cNvPr id="33" name="Hexagon 32">
            <a:extLst>
              <a:ext uri="{FF2B5EF4-FFF2-40B4-BE49-F238E27FC236}">
                <a16:creationId xmlns:a16="http://schemas.microsoft.com/office/drawing/2014/main" id="{C6A0D9CF-901B-4603-BEEE-2414FD742C4D}"/>
              </a:ext>
            </a:extLst>
          </p:cNvPr>
          <p:cNvSpPr/>
          <p:nvPr/>
        </p:nvSpPr>
        <p:spPr>
          <a:xfrm>
            <a:off x="4325837" y="1353937"/>
            <a:ext cx="1599028" cy="1429247"/>
          </a:xfrm>
          <a:prstGeom prst="hexagon">
            <a:avLst>
              <a:gd name="adj" fmla="val 25000"/>
              <a:gd name="vf" fmla="val 115470"/>
            </a:avLst>
          </a:prstGeom>
        </p:spPr>
        <p:style>
          <a:lnRef idx="2">
            <a:schemeClr val="accent4"/>
          </a:lnRef>
          <a:fillRef idx="1">
            <a:schemeClr val="lt1"/>
          </a:fillRef>
          <a:effectRef idx="0">
            <a:schemeClr val="accent4"/>
          </a:effectRef>
          <a:fontRef idx="minor">
            <a:schemeClr val="dk1"/>
          </a:fontRef>
        </p:style>
        <p:txBody>
          <a:bodyPr/>
          <a:lstStyle/>
          <a:p>
            <a:pPr algn="ctr"/>
            <a:endParaRPr lang="en-US" dirty="0"/>
          </a:p>
          <a:p>
            <a:pPr algn="ctr"/>
            <a:r>
              <a:rPr lang="en-US" dirty="0"/>
              <a:t>Tank</a:t>
            </a:r>
          </a:p>
        </p:txBody>
      </p:sp>
      <p:sp>
        <p:nvSpPr>
          <p:cNvPr id="35" name="Freeform: Shape 34">
            <a:extLst>
              <a:ext uri="{FF2B5EF4-FFF2-40B4-BE49-F238E27FC236}">
                <a16:creationId xmlns:a16="http://schemas.microsoft.com/office/drawing/2014/main" id="{173602D2-8256-4600-9DE3-7B69C713FF8E}"/>
              </a:ext>
            </a:extLst>
          </p:cNvPr>
          <p:cNvSpPr/>
          <p:nvPr/>
        </p:nvSpPr>
        <p:spPr>
          <a:xfrm>
            <a:off x="5702341" y="2145562"/>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4"/>
          </a:lnRef>
          <a:fillRef idx="1">
            <a:schemeClr val="lt1"/>
          </a:fillRef>
          <a:effectRef idx="0">
            <a:schemeClr val="accent4"/>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Paintball</a:t>
            </a:r>
          </a:p>
        </p:txBody>
      </p:sp>
      <p:sp>
        <p:nvSpPr>
          <p:cNvPr id="37" name="Hexagon 36">
            <a:extLst>
              <a:ext uri="{FF2B5EF4-FFF2-40B4-BE49-F238E27FC236}">
                <a16:creationId xmlns:a16="http://schemas.microsoft.com/office/drawing/2014/main" id="{44944441-08AA-4242-9A41-A44B60B165AB}"/>
              </a:ext>
            </a:extLst>
          </p:cNvPr>
          <p:cNvSpPr/>
          <p:nvPr/>
        </p:nvSpPr>
        <p:spPr>
          <a:xfrm>
            <a:off x="7077861" y="2949075"/>
            <a:ext cx="1599028" cy="1429247"/>
          </a:xfrm>
          <a:prstGeom prst="hexagon">
            <a:avLst>
              <a:gd name="adj" fmla="val 25000"/>
              <a:gd name="vf" fmla="val 115470"/>
            </a:avLst>
          </a:prstGeom>
        </p:spPr>
        <p:style>
          <a:lnRef idx="2">
            <a:schemeClr val="accent4"/>
          </a:lnRef>
          <a:fillRef idx="1">
            <a:schemeClr val="lt1"/>
          </a:fillRef>
          <a:effectRef idx="0">
            <a:schemeClr val="accent4"/>
          </a:effectRef>
          <a:fontRef idx="minor">
            <a:schemeClr val="dk1"/>
          </a:fontRef>
        </p:style>
        <p:txBody>
          <a:bodyPr/>
          <a:lstStyle/>
          <a:p>
            <a:pPr algn="ctr"/>
            <a:endParaRPr lang="en-US" dirty="0"/>
          </a:p>
          <a:p>
            <a:pPr algn="ctr"/>
            <a:r>
              <a:rPr lang="en-US" dirty="0"/>
              <a:t>Day</a:t>
            </a:r>
          </a:p>
        </p:txBody>
      </p:sp>
      <p:sp>
        <p:nvSpPr>
          <p:cNvPr id="39" name="Freeform: Shape 38">
            <a:extLst>
              <a:ext uri="{FF2B5EF4-FFF2-40B4-BE49-F238E27FC236}">
                <a16:creationId xmlns:a16="http://schemas.microsoft.com/office/drawing/2014/main" id="{806DF81C-7241-4CD5-A5A8-FE32BDF01D21}"/>
              </a:ext>
            </a:extLst>
          </p:cNvPr>
          <p:cNvSpPr/>
          <p:nvPr/>
        </p:nvSpPr>
        <p:spPr>
          <a:xfrm>
            <a:off x="7077861" y="1369066"/>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4"/>
          </a:lnRef>
          <a:fillRef idx="1">
            <a:schemeClr val="lt1"/>
          </a:fillRef>
          <a:effectRef idx="0">
            <a:schemeClr val="accent4"/>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sz="1600" kern="1200" dirty="0"/>
              <a:t>Dye</a:t>
            </a:r>
          </a:p>
        </p:txBody>
      </p:sp>
      <p:sp>
        <p:nvSpPr>
          <p:cNvPr id="41" name="Hexagon 40">
            <a:extLst>
              <a:ext uri="{FF2B5EF4-FFF2-40B4-BE49-F238E27FC236}">
                <a16:creationId xmlns:a16="http://schemas.microsoft.com/office/drawing/2014/main" id="{30A03148-B729-4097-A20B-45AAC13CB07A}"/>
              </a:ext>
            </a:extLst>
          </p:cNvPr>
          <p:cNvSpPr/>
          <p:nvPr/>
        </p:nvSpPr>
        <p:spPr>
          <a:xfrm>
            <a:off x="8453380" y="2166635"/>
            <a:ext cx="1599028" cy="1429247"/>
          </a:xfrm>
          <a:prstGeom prst="hexagon">
            <a:avLst>
              <a:gd name="adj" fmla="val 25000"/>
              <a:gd name="vf" fmla="val 115470"/>
            </a:avLst>
          </a:prstGeom>
        </p:spPr>
        <p:style>
          <a:lnRef idx="2">
            <a:schemeClr val="accent4"/>
          </a:lnRef>
          <a:fillRef idx="1">
            <a:schemeClr val="lt1"/>
          </a:fillRef>
          <a:effectRef idx="0">
            <a:schemeClr val="accent4"/>
          </a:effectRef>
          <a:fontRef idx="minor">
            <a:schemeClr val="dk1"/>
          </a:fontRef>
        </p:style>
        <p:txBody>
          <a:bodyPr/>
          <a:lstStyle/>
          <a:p>
            <a:pPr algn="ctr"/>
            <a:endParaRPr lang="en-US" dirty="0"/>
          </a:p>
          <a:p>
            <a:pPr algn="ctr"/>
            <a:r>
              <a:rPr lang="en-US" dirty="0"/>
              <a:t>Worth</a:t>
            </a:r>
          </a:p>
        </p:txBody>
      </p:sp>
      <p:sp>
        <p:nvSpPr>
          <p:cNvPr id="43" name="Freeform: Shape 42">
            <a:extLst>
              <a:ext uri="{FF2B5EF4-FFF2-40B4-BE49-F238E27FC236}">
                <a16:creationId xmlns:a16="http://schemas.microsoft.com/office/drawing/2014/main" id="{D91EF575-2557-4A22-B51A-0F80892AEEE8}"/>
              </a:ext>
            </a:extLst>
          </p:cNvPr>
          <p:cNvSpPr/>
          <p:nvPr/>
        </p:nvSpPr>
        <p:spPr>
          <a:xfrm>
            <a:off x="8453380" y="3744481"/>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4"/>
          </a:lnRef>
          <a:fillRef idx="1">
            <a:schemeClr val="lt1"/>
          </a:fillRef>
          <a:effectRef idx="0">
            <a:schemeClr val="accent4"/>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dirty="0"/>
              <a:t>G</a:t>
            </a:r>
            <a:r>
              <a:rPr lang="en-US" kern="1200" dirty="0"/>
              <a:t>ood</a:t>
            </a:r>
          </a:p>
        </p:txBody>
      </p:sp>
      <p:sp>
        <p:nvSpPr>
          <p:cNvPr id="45" name="Hexagon 44">
            <a:extLst>
              <a:ext uri="{FF2B5EF4-FFF2-40B4-BE49-F238E27FC236}">
                <a16:creationId xmlns:a16="http://schemas.microsoft.com/office/drawing/2014/main" id="{0D1A8476-7A20-4B26-AF49-CA2E1C52AF76}"/>
              </a:ext>
            </a:extLst>
          </p:cNvPr>
          <p:cNvSpPr/>
          <p:nvPr/>
        </p:nvSpPr>
        <p:spPr>
          <a:xfrm>
            <a:off x="7077861" y="4526921"/>
            <a:ext cx="1599028" cy="1429247"/>
          </a:xfrm>
          <a:prstGeom prst="hexagon">
            <a:avLst>
              <a:gd name="adj" fmla="val 25000"/>
              <a:gd name="vf" fmla="val 115470"/>
            </a:avLst>
          </a:prstGeom>
        </p:spPr>
        <p:style>
          <a:lnRef idx="2">
            <a:schemeClr val="accent4"/>
          </a:lnRef>
          <a:fillRef idx="1">
            <a:schemeClr val="lt1"/>
          </a:fillRef>
          <a:effectRef idx="0">
            <a:schemeClr val="accent4"/>
          </a:effectRef>
          <a:fontRef idx="minor">
            <a:schemeClr val="dk1"/>
          </a:fontRef>
        </p:style>
        <p:txBody>
          <a:bodyPr/>
          <a:lstStyle/>
          <a:p>
            <a:pPr algn="ctr"/>
            <a:endParaRPr lang="en-US" dirty="0"/>
          </a:p>
          <a:p>
            <a:pPr algn="ctr"/>
            <a:r>
              <a:rPr lang="en-US" dirty="0"/>
              <a:t>Used</a:t>
            </a:r>
          </a:p>
        </p:txBody>
      </p:sp>
      <p:sp>
        <p:nvSpPr>
          <p:cNvPr id="47" name="Freeform: Shape 46">
            <a:extLst>
              <a:ext uri="{FF2B5EF4-FFF2-40B4-BE49-F238E27FC236}">
                <a16:creationId xmlns:a16="http://schemas.microsoft.com/office/drawing/2014/main" id="{374524BA-6A15-4736-86D7-D00B3B4B5B01}"/>
              </a:ext>
            </a:extLst>
          </p:cNvPr>
          <p:cNvSpPr/>
          <p:nvPr/>
        </p:nvSpPr>
        <p:spPr>
          <a:xfrm>
            <a:off x="4324853" y="4518275"/>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4"/>
          </a:lnRef>
          <a:fillRef idx="1">
            <a:schemeClr val="lt1"/>
          </a:fillRef>
          <a:effectRef idx="0">
            <a:schemeClr val="accent4"/>
          </a:effectRef>
          <a:fontRef idx="minor">
            <a:schemeClr val="dk1"/>
          </a:fontRef>
        </p:style>
        <p:txBody>
          <a:bodyPr spcFirstLastPara="0" vert="horz" wrap="square" lIns="232302" tIns="233694" rIns="232302" bIns="233694" numCol="1" spcCol="1270" anchor="ctr" anchorCtr="0">
            <a:noAutofit/>
          </a:bodyPr>
          <a:lstStyle/>
          <a:p>
            <a:pPr marL="0" lvl="0" indent="0" algn="ctr" defTabSz="1200150">
              <a:lnSpc>
                <a:spcPct val="90000"/>
              </a:lnSpc>
              <a:spcBef>
                <a:spcPct val="0"/>
              </a:spcBef>
              <a:spcAft>
                <a:spcPct val="35000"/>
              </a:spcAft>
              <a:buNone/>
            </a:pPr>
            <a:r>
              <a:rPr lang="en-US" kern="1200" dirty="0"/>
              <a:t>Pump</a:t>
            </a:r>
          </a:p>
        </p:txBody>
      </p:sp>
      <p:sp>
        <p:nvSpPr>
          <p:cNvPr id="49" name="Hexagon 48">
            <a:extLst>
              <a:ext uri="{FF2B5EF4-FFF2-40B4-BE49-F238E27FC236}">
                <a16:creationId xmlns:a16="http://schemas.microsoft.com/office/drawing/2014/main" id="{DB31178A-2271-4BDA-A2EB-B6445B8E3270}"/>
              </a:ext>
            </a:extLst>
          </p:cNvPr>
          <p:cNvSpPr/>
          <p:nvPr/>
        </p:nvSpPr>
        <p:spPr>
          <a:xfrm>
            <a:off x="2949333" y="5312601"/>
            <a:ext cx="1599028" cy="1429247"/>
          </a:xfrm>
          <a:prstGeom prst="hexagon">
            <a:avLst>
              <a:gd name="adj" fmla="val 25000"/>
              <a:gd name="vf" fmla="val 115470"/>
            </a:avLst>
          </a:prstGeom>
        </p:spPr>
        <p:style>
          <a:lnRef idx="2">
            <a:schemeClr val="accent4"/>
          </a:lnRef>
          <a:fillRef idx="1">
            <a:schemeClr val="lt1"/>
          </a:fillRef>
          <a:effectRef idx="0">
            <a:schemeClr val="accent4"/>
          </a:effectRef>
          <a:fontRef idx="minor">
            <a:schemeClr val="dk1"/>
          </a:fontRef>
        </p:style>
        <p:txBody>
          <a:bodyPr/>
          <a:lstStyle/>
          <a:p>
            <a:pPr algn="ctr"/>
            <a:endParaRPr lang="en-US" sz="1600" dirty="0"/>
          </a:p>
          <a:p>
            <a:pPr algn="ctr"/>
            <a:r>
              <a:rPr lang="en-US" sz="1600" dirty="0"/>
              <a:t>Mask</a:t>
            </a:r>
          </a:p>
        </p:txBody>
      </p:sp>
      <p:sp>
        <p:nvSpPr>
          <p:cNvPr id="51" name="Freeform: Shape 50">
            <a:extLst>
              <a:ext uri="{FF2B5EF4-FFF2-40B4-BE49-F238E27FC236}">
                <a16:creationId xmlns:a16="http://schemas.microsoft.com/office/drawing/2014/main" id="{4E405CED-1294-4259-81A2-374649A9CC99}"/>
              </a:ext>
            </a:extLst>
          </p:cNvPr>
          <p:cNvSpPr/>
          <p:nvPr/>
        </p:nvSpPr>
        <p:spPr>
          <a:xfrm>
            <a:off x="9822007" y="4545292"/>
            <a:ext cx="1599028" cy="1429247"/>
          </a:xfrm>
          <a:custGeom>
            <a:avLst/>
            <a:gdLst>
              <a:gd name="connsiteX0" fmla="*/ 0 w 1500029"/>
              <a:gd name="connsiteY0" fmla="*/ 643799 h 1287598"/>
              <a:gd name="connsiteX1" fmla="*/ 321900 w 1500029"/>
              <a:gd name="connsiteY1" fmla="*/ 0 h 1287598"/>
              <a:gd name="connsiteX2" fmla="*/ 1178130 w 1500029"/>
              <a:gd name="connsiteY2" fmla="*/ 0 h 1287598"/>
              <a:gd name="connsiteX3" fmla="*/ 1500029 w 1500029"/>
              <a:gd name="connsiteY3" fmla="*/ 643799 h 1287598"/>
              <a:gd name="connsiteX4" fmla="*/ 1178130 w 1500029"/>
              <a:gd name="connsiteY4" fmla="*/ 1287598 h 1287598"/>
              <a:gd name="connsiteX5" fmla="*/ 321900 w 1500029"/>
              <a:gd name="connsiteY5" fmla="*/ 1287598 h 1287598"/>
              <a:gd name="connsiteX6" fmla="*/ 0 w 1500029"/>
              <a:gd name="connsiteY6" fmla="*/ 643799 h 1287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029" h="1287598">
                <a:moveTo>
                  <a:pt x="0" y="643799"/>
                </a:moveTo>
                <a:lnTo>
                  <a:pt x="321900" y="0"/>
                </a:lnTo>
                <a:lnTo>
                  <a:pt x="1178130" y="0"/>
                </a:lnTo>
                <a:lnTo>
                  <a:pt x="1500029" y="643799"/>
                </a:lnTo>
                <a:lnTo>
                  <a:pt x="1178130" y="1287598"/>
                </a:lnTo>
                <a:lnTo>
                  <a:pt x="321900" y="1287598"/>
                </a:lnTo>
                <a:lnTo>
                  <a:pt x="0" y="643799"/>
                </a:lnTo>
                <a:close/>
              </a:path>
            </a:pathLst>
          </a:custGeom>
        </p:spPr>
        <p:style>
          <a:lnRef idx="2">
            <a:schemeClr val="accent4"/>
          </a:lnRef>
          <a:fillRef idx="1">
            <a:schemeClr val="lt1"/>
          </a:fillRef>
          <a:effectRef idx="0">
            <a:schemeClr val="accent4"/>
          </a:effectRef>
          <a:fontRef idx="minor">
            <a:schemeClr val="dk1"/>
          </a:fontRef>
        </p:style>
        <p:txBody>
          <a:bodyPr spcFirstLastPara="0" vert="horz" wrap="square" lIns="232302" tIns="233694" rIns="232302" bIns="233694" numCol="1" spcCol="1270" anchor="t" anchorCtr="0">
            <a:noAutofit/>
          </a:bodyPr>
          <a:lstStyle/>
          <a:p>
            <a:pPr marL="0" lvl="0" indent="0" algn="ctr" defTabSz="1200150">
              <a:lnSpc>
                <a:spcPct val="90000"/>
              </a:lnSpc>
              <a:spcBef>
                <a:spcPct val="0"/>
              </a:spcBef>
              <a:spcAft>
                <a:spcPct val="35000"/>
              </a:spcAft>
              <a:buNone/>
            </a:pPr>
            <a:endParaRPr lang="en-US" kern="1200" dirty="0"/>
          </a:p>
          <a:p>
            <a:pPr marL="0" lvl="0" indent="0" algn="ctr" defTabSz="1200150">
              <a:lnSpc>
                <a:spcPct val="90000"/>
              </a:lnSpc>
              <a:spcBef>
                <a:spcPct val="0"/>
              </a:spcBef>
              <a:spcAft>
                <a:spcPct val="35000"/>
              </a:spcAft>
              <a:buNone/>
            </a:pPr>
            <a:r>
              <a:rPr lang="en-US" kern="1200" dirty="0"/>
              <a:t>Looking</a:t>
            </a:r>
          </a:p>
        </p:txBody>
      </p:sp>
      <p:sp>
        <p:nvSpPr>
          <p:cNvPr id="53" name="Hexagon 52">
            <a:extLst>
              <a:ext uri="{FF2B5EF4-FFF2-40B4-BE49-F238E27FC236}">
                <a16:creationId xmlns:a16="http://schemas.microsoft.com/office/drawing/2014/main" id="{9F9ABF38-84BA-41D9-BFD1-F85D802ED442}"/>
              </a:ext>
            </a:extLst>
          </p:cNvPr>
          <p:cNvSpPr/>
          <p:nvPr/>
        </p:nvSpPr>
        <p:spPr>
          <a:xfrm>
            <a:off x="8446487" y="5328271"/>
            <a:ext cx="1599028" cy="1429247"/>
          </a:xfrm>
          <a:prstGeom prst="hexagon">
            <a:avLst>
              <a:gd name="adj" fmla="val 25000"/>
              <a:gd name="vf" fmla="val 115470"/>
            </a:avLst>
          </a:prstGeom>
        </p:spPr>
        <p:style>
          <a:lnRef idx="2">
            <a:schemeClr val="accent4"/>
          </a:lnRef>
          <a:fillRef idx="1">
            <a:schemeClr val="lt1"/>
          </a:fillRef>
          <a:effectRef idx="0">
            <a:schemeClr val="accent4"/>
          </a:effectRef>
          <a:fontRef idx="minor">
            <a:schemeClr val="dk1"/>
          </a:fontRef>
        </p:style>
        <p:txBody>
          <a:bodyPr/>
          <a:lstStyle/>
          <a:p>
            <a:pPr algn="ctr"/>
            <a:endParaRPr lang="en-US" dirty="0"/>
          </a:p>
          <a:p>
            <a:pPr algn="ctr"/>
            <a:r>
              <a:rPr lang="en-US" dirty="0"/>
              <a:t>Buy</a:t>
            </a:r>
          </a:p>
        </p:txBody>
      </p:sp>
    </p:spTree>
    <p:extLst>
      <p:ext uri="{BB962C8B-B14F-4D97-AF65-F5344CB8AC3E}">
        <p14:creationId xmlns:p14="http://schemas.microsoft.com/office/powerpoint/2010/main" val="1863595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1000" fill="hold"/>
                                        <p:tgtEl>
                                          <p:spTgt spid="29"/>
                                        </p:tgtEl>
                                        <p:attrNameLst>
                                          <p:attrName>fillcolor</p:attrName>
                                        </p:attrNameLst>
                                      </p:cBhvr>
                                      <p:to>
                                        <a:srgbClr val="FEE6D3"/>
                                      </p:to>
                                    </p:animClr>
                                    <p:set>
                                      <p:cBhvr>
                                        <p:cTn id="7" dur="1000" fill="hold"/>
                                        <p:tgtEl>
                                          <p:spTgt spid="29"/>
                                        </p:tgtEl>
                                        <p:attrNameLst>
                                          <p:attrName>fill.type</p:attrName>
                                        </p:attrNameLst>
                                      </p:cBhvr>
                                      <p:to>
                                        <p:strVal val="solid"/>
                                      </p:to>
                                    </p:set>
                                    <p:set>
                                      <p:cBhvr>
                                        <p:cTn id="8" dur="1000" fill="hold"/>
                                        <p:tgtEl>
                                          <p:spTgt spid="29"/>
                                        </p:tgtEl>
                                        <p:attrNameLst>
                                          <p:attrName>fill.on</p:attrName>
                                        </p:attrNameLst>
                                      </p:cBhvr>
                                      <p:to>
                                        <p:strVal val="true"/>
                                      </p:to>
                                    </p:set>
                                  </p:childTnLst>
                                </p:cTn>
                              </p:par>
                              <p:par>
                                <p:cTn id="9" presetID="1" presetClass="emph" presetSubtype="2" fill="hold" nodeType="withEffect">
                                  <p:stCondLst>
                                    <p:cond delay="0"/>
                                  </p:stCondLst>
                                  <p:childTnLst>
                                    <p:animClr clrSpc="rgb" dir="cw">
                                      <p:cBhvr>
                                        <p:cTn id="10" dur="1000" fill="hold"/>
                                        <p:tgtEl>
                                          <p:spTgt spid="27"/>
                                        </p:tgtEl>
                                        <p:attrNameLst>
                                          <p:attrName>fillcolor</p:attrName>
                                        </p:attrNameLst>
                                      </p:cBhvr>
                                      <p:to>
                                        <a:srgbClr val="FEE6D3"/>
                                      </p:to>
                                    </p:animClr>
                                    <p:set>
                                      <p:cBhvr>
                                        <p:cTn id="11" dur="1000" fill="hold"/>
                                        <p:tgtEl>
                                          <p:spTgt spid="27"/>
                                        </p:tgtEl>
                                        <p:attrNameLst>
                                          <p:attrName>fill.type</p:attrName>
                                        </p:attrNameLst>
                                      </p:cBhvr>
                                      <p:to>
                                        <p:strVal val="solid"/>
                                      </p:to>
                                    </p:set>
                                    <p:set>
                                      <p:cBhvr>
                                        <p:cTn id="12" dur="1000" fill="hold"/>
                                        <p:tgtEl>
                                          <p:spTgt spid="27"/>
                                        </p:tgtEl>
                                        <p:attrNameLst>
                                          <p:attrName>fill.on</p:attrName>
                                        </p:attrNameLst>
                                      </p:cBhvr>
                                      <p:to>
                                        <p:strVal val="true"/>
                                      </p:to>
                                    </p:set>
                                  </p:childTnLst>
                                </p:cTn>
                              </p:par>
                              <p:par>
                                <p:cTn id="13" presetID="1" presetClass="emph" presetSubtype="2" fill="hold" nodeType="withEffect">
                                  <p:stCondLst>
                                    <p:cond delay="0"/>
                                  </p:stCondLst>
                                  <p:childTnLst>
                                    <p:animClr clrSpc="rgb" dir="cw">
                                      <p:cBhvr>
                                        <p:cTn id="14" dur="1000" fill="hold"/>
                                        <p:tgtEl>
                                          <p:spTgt spid="47"/>
                                        </p:tgtEl>
                                        <p:attrNameLst>
                                          <p:attrName>fillcolor</p:attrName>
                                        </p:attrNameLst>
                                      </p:cBhvr>
                                      <p:to>
                                        <a:srgbClr val="FEE6D3"/>
                                      </p:to>
                                    </p:animClr>
                                    <p:set>
                                      <p:cBhvr>
                                        <p:cTn id="15" dur="1000" fill="hold"/>
                                        <p:tgtEl>
                                          <p:spTgt spid="47"/>
                                        </p:tgtEl>
                                        <p:attrNameLst>
                                          <p:attrName>fill.type</p:attrName>
                                        </p:attrNameLst>
                                      </p:cBhvr>
                                      <p:to>
                                        <p:strVal val="solid"/>
                                      </p:to>
                                    </p:set>
                                    <p:set>
                                      <p:cBhvr>
                                        <p:cTn id="16" dur="1000" fill="hold"/>
                                        <p:tgtEl>
                                          <p:spTgt spid="47"/>
                                        </p:tgtEl>
                                        <p:attrNameLst>
                                          <p:attrName>fill.on</p:attrName>
                                        </p:attrNameLst>
                                      </p:cBhvr>
                                      <p:to>
                                        <p:strVal val="true"/>
                                      </p:to>
                                    </p:set>
                                  </p:childTnLst>
                                </p:cTn>
                              </p:par>
                            </p:childTnLst>
                          </p:cTn>
                        </p:par>
                      </p:childTnLst>
                    </p:cTn>
                  </p:par>
                  <p:par>
                    <p:cTn id="17" fill="hold">
                      <p:stCondLst>
                        <p:cond delay="indefinite"/>
                      </p:stCondLst>
                      <p:childTnLst>
                        <p:par>
                          <p:cTn id="18" fill="hold">
                            <p:stCondLst>
                              <p:cond delay="0"/>
                            </p:stCondLst>
                            <p:childTnLst>
                              <p:par>
                                <p:cTn id="19" presetID="1" presetClass="emph" presetSubtype="2" fill="hold" nodeType="clickEffect">
                                  <p:stCondLst>
                                    <p:cond delay="0"/>
                                  </p:stCondLst>
                                  <p:childTnLst>
                                    <p:animClr clrSpc="rgb" dir="cw">
                                      <p:cBhvr>
                                        <p:cTn id="20" dur="1000" fill="hold"/>
                                        <p:tgtEl>
                                          <p:spTgt spid="37"/>
                                        </p:tgtEl>
                                        <p:attrNameLst>
                                          <p:attrName>fillcolor</p:attrName>
                                        </p:attrNameLst>
                                      </p:cBhvr>
                                      <p:to>
                                        <a:srgbClr val="FECDA8"/>
                                      </p:to>
                                    </p:animClr>
                                    <p:set>
                                      <p:cBhvr>
                                        <p:cTn id="21" dur="1000" fill="hold"/>
                                        <p:tgtEl>
                                          <p:spTgt spid="37"/>
                                        </p:tgtEl>
                                        <p:attrNameLst>
                                          <p:attrName>fill.type</p:attrName>
                                        </p:attrNameLst>
                                      </p:cBhvr>
                                      <p:to>
                                        <p:strVal val="solid"/>
                                      </p:to>
                                    </p:set>
                                    <p:set>
                                      <p:cBhvr>
                                        <p:cTn id="22" dur="1000" fill="hold"/>
                                        <p:tgtEl>
                                          <p:spTgt spid="37"/>
                                        </p:tgtEl>
                                        <p:attrNameLst>
                                          <p:attrName>fill.on</p:attrName>
                                        </p:attrNameLst>
                                      </p:cBhvr>
                                      <p:to>
                                        <p:strVal val="true"/>
                                      </p:to>
                                    </p:set>
                                  </p:childTnLst>
                                </p:cTn>
                              </p:par>
                              <p:par>
                                <p:cTn id="23" presetID="1" presetClass="emph" presetSubtype="2" fill="hold" nodeType="withEffect">
                                  <p:stCondLst>
                                    <p:cond delay="0"/>
                                  </p:stCondLst>
                                  <p:childTnLst>
                                    <p:animClr clrSpc="rgb" dir="cw">
                                      <p:cBhvr>
                                        <p:cTn id="24" dur="1000" fill="hold"/>
                                        <p:tgtEl>
                                          <p:spTgt spid="45"/>
                                        </p:tgtEl>
                                        <p:attrNameLst>
                                          <p:attrName>fillcolor</p:attrName>
                                        </p:attrNameLst>
                                      </p:cBhvr>
                                      <p:to>
                                        <a:srgbClr val="FECDA8"/>
                                      </p:to>
                                    </p:animClr>
                                    <p:set>
                                      <p:cBhvr>
                                        <p:cTn id="25" dur="1000" fill="hold"/>
                                        <p:tgtEl>
                                          <p:spTgt spid="45"/>
                                        </p:tgtEl>
                                        <p:attrNameLst>
                                          <p:attrName>fill.type</p:attrName>
                                        </p:attrNameLst>
                                      </p:cBhvr>
                                      <p:to>
                                        <p:strVal val="solid"/>
                                      </p:to>
                                    </p:set>
                                    <p:set>
                                      <p:cBhvr>
                                        <p:cTn id="26" dur="1000" fill="hold"/>
                                        <p:tgtEl>
                                          <p:spTgt spid="45"/>
                                        </p:tgtEl>
                                        <p:attrNameLst>
                                          <p:attrName>fill.on</p:attrName>
                                        </p:attrNameLst>
                                      </p:cBhvr>
                                      <p:to>
                                        <p:strVal val="true"/>
                                      </p:to>
                                    </p:set>
                                  </p:childTnLst>
                                </p:cTn>
                              </p:par>
                              <p:par>
                                <p:cTn id="27" presetID="1" presetClass="emph" presetSubtype="2" fill="hold" nodeType="withEffect">
                                  <p:stCondLst>
                                    <p:cond delay="0"/>
                                  </p:stCondLst>
                                  <p:childTnLst>
                                    <p:animClr clrSpc="rgb" dir="cw">
                                      <p:cBhvr>
                                        <p:cTn id="28" dur="1000" fill="hold"/>
                                        <p:tgtEl>
                                          <p:spTgt spid="43"/>
                                        </p:tgtEl>
                                        <p:attrNameLst>
                                          <p:attrName>fillcolor</p:attrName>
                                        </p:attrNameLst>
                                      </p:cBhvr>
                                      <p:to>
                                        <a:srgbClr val="FECDA8"/>
                                      </p:to>
                                    </p:animClr>
                                    <p:set>
                                      <p:cBhvr>
                                        <p:cTn id="29" dur="1000" fill="hold"/>
                                        <p:tgtEl>
                                          <p:spTgt spid="43"/>
                                        </p:tgtEl>
                                        <p:attrNameLst>
                                          <p:attrName>fill.type</p:attrName>
                                        </p:attrNameLst>
                                      </p:cBhvr>
                                      <p:to>
                                        <p:strVal val="solid"/>
                                      </p:to>
                                    </p:set>
                                    <p:set>
                                      <p:cBhvr>
                                        <p:cTn id="30" dur="1000" fill="hold"/>
                                        <p:tgtEl>
                                          <p:spTgt spid="43"/>
                                        </p:tgtEl>
                                        <p:attrNameLst>
                                          <p:attrName>fill.on</p:attrName>
                                        </p:attrNameLst>
                                      </p:cBhvr>
                                      <p:to>
                                        <p:strVal val="true"/>
                                      </p:to>
                                    </p:set>
                                  </p:childTnLst>
                                </p:cTn>
                              </p:par>
                              <p:par>
                                <p:cTn id="31" presetID="1" presetClass="emph" presetSubtype="2" fill="hold" nodeType="withEffect">
                                  <p:stCondLst>
                                    <p:cond delay="0"/>
                                  </p:stCondLst>
                                  <p:childTnLst>
                                    <p:animClr clrSpc="rgb" dir="cw">
                                      <p:cBhvr>
                                        <p:cTn id="32" dur="1000" fill="hold"/>
                                        <p:tgtEl>
                                          <p:spTgt spid="41"/>
                                        </p:tgtEl>
                                        <p:attrNameLst>
                                          <p:attrName>fillcolor</p:attrName>
                                        </p:attrNameLst>
                                      </p:cBhvr>
                                      <p:to>
                                        <a:srgbClr val="FECDA8"/>
                                      </p:to>
                                    </p:animClr>
                                    <p:set>
                                      <p:cBhvr>
                                        <p:cTn id="33" dur="1000" fill="hold"/>
                                        <p:tgtEl>
                                          <p:spTgt spid="41"/>
                                        </p:tgtEl>
                                        <p:attrNameLst>
                                          <p:attrName>fill.type</p:attrName>
                                        </p:attrNameLst>
                                      </p:cBhvr>
                                      <p:to>
                                        <p:strVal val="solid"/>
                                      </p:to>
                                    </p:set>
                                    <p:set>
                                      <p:cBhvr>
                                        <p:cTn id="34" dur="1000" fill="hold"/>
                                        <p:tgtEl>
                                          <p:spTgt spid="41"/>
                                        </p:tgtEl>
                                        <p:attrNameLst>
                                          <p:attrName>fill.on</p:attrName>
                                        </p:attrNameLst>
                                      </p:cBhvr>
                                      <p:to>
                                        <p:strVal val="true"/>
                                      </p:to>
                                    </p:set>
                                  </p:childTnLst>
                                </p:cTn>
                              </p:par>
                              <p:par>
                                <p:cTn id="35" presetID="1" presetClass="emph" presetSubtype="2" fill="hold" nodeType="withEffect">
                                  <p:stCondLst>
                                    <p:cond delay="0"/>
                                  </p:stCondLst>
                                  <p:childTnLst>
                                    <p:animClr clrSpc="rgb" dir="cw">
                                      <p:cBhvr>
                                        <p:cTn id="36" dur="1000" fill="hold"/>
                                        <p:tgtEl>
                                          <p:spTgt spid="51"/>
                                        </p:tgtEl>
                                        <p:attrNameLst>
                                          <p:attrName>fillcolor</p:attrName>
                                        </p:attrNameLst>
                                      </p:cBhvr>
                                      <p:to>
                                        <a:srgbClr val="FECDA8"/>
                                      </p:to>
                                    </p:animClr>
                                    <p:set>
                                      <p:cBhvr>
                                        <p:cTn id="37" dur="1000" fill="hold"/>
                                        <p:tgtEl>
                                          <p:spTgt spid="51"/>
                                        </p:tgtEl>
                                        <p:attrNameLst>
                                          <p:attrName>fill.type</p:attrName>
                                        </p:attrNameLst>
                                      </p:cBhvr>
                                      <p:to>
                                        <p:strVal val="solid"/>
                                      </p:to>
                                    </p:set>
                                    <p:set>
                                      <p:cBhvr>
                                        <p:cTn id="38" dur="1000" fill="hold"/>
                                        <p:tgtEl>
                                          <p:spTgt spid="51"/>
                                        </p:tgtEl>
                                        <p:attrNameLst>
                                          <p:attrName>fill.on</p:attrName>
                                        </p:attrNameLst>
                                      </p:cBhvr>
                                      <p:to>
                                        <p:strVal val="true"/>
                                      </p:to>
                                    </p:set>
                                  </p:childTnLst>
                                </p:cTn>
                              </p:par>
                              <p:par>
                                <p:cTn id="39" presetID="1" presetClass="emph" presetSubtype="2" fill="hold" nodeType="withEffect">
                                  <p:stCondLst>
                                    <p:cond delay="0"/>
                                  </p:stCondLst>
                                  <p:childTnLst>
                                    <p:animClr clrSpc="rgb" dir="cw">
                                      <p:cBhvr>
                                        <p:cTn id="40" dur="1000" fill="hold"/>
                                        <p:tgtEl>
                                          <p:spTgt spid="53"/>
                                        </p:tgtEl>
                                        <p:attrNameLst>
                                          <p:attrName>fillcolor</p:attrName>
                                        </p:attrNameLst>
                                      </p:cBhvr>
                                      <p:to>
                                        <a:srgbClr val="FECDA8"/>
                                      </p:to>
                                    </p:animClr>
                                    <p:set>
                                      <p:cBhvr>
                                        <p:cTn id="41" dur="1000" fill="hold"/>
                                        <p:tgtEl>
                                          <p:spTgt spid="53"/>
                                        </p:tgtEl>
                                        <p:attrNameLst>
                                          <p:attrName>fill.type</p:attrName>
                                        </p:attrNameLst>
                                      </p:cBhvr>
                                      <p:to>
                                        <p:strVal val="solid"/>
                                      </p:to>
                                    </p:set>
                                    <p:set>
                                      <p:cBhvr>
                                        <p:cTn id="42" dur="1000" fill="hold"/>
                                        <p:tgtEl>
                                          <p:spTgt spid="53"/>
                                        </p:tgtEl>
                                        <p:attrNameLst>
                                          <p:attrName>fill.on</p:attrName>
                                        </p:attrNameLst>
                                      </p:cBhvr>
                                      <p:to>
                                        <p:strVal val="true"/>
                                      </p:to>
                                    </p:set>
                                  </p:childTnLst>
                                </p:cTn>
                              </p:par>
                            </p:childTnLst>
                          </p:cTn>
                        </p:par>
                      </p:childTnLst>
                    </p:cTn>
                  </p:par>
                  <p:par>
                    <p:cTn id="43" fill="hold">
                      <p:stCondLst>
                        <p:cond delay="indefinite"/>
                      </p:stCondLst>
                      <p:childTnLst>
                        <p:par>
                          <p:cTn id="44" fill="hold">
                            <p:stCondLst>
                              <p:cond delay="0"/>
                            </p:stCondLst>
                            <p:childTnLst>
                              <p:par>
                                <p:cTn id="45" presetID="1" presetClass="emph" presetSubtype="2" fill="hold" nodeType="clickEffect">
                                  <p:stCondLst>
                                    <p:cond delay="0"/>
                                  </p:stCondLst>
                                  <p:childTnLst>
                                    <p:animClr clrSpc="rgb" dir="cw">
                                      <p:cBhvr>
                                        <p:cTn id="46" dur="1000" fill="hold"/>
                                        <p:tgtEl>
                                          <p:spTgt spid="39"/>
                                        </p:tgtEl>
                                        <p:attrNameLst>
                                          <p:attrName>fillcolor</p:attrName>
                                        </p:attrNameLst>
                                      </p:cBhvr>
                                      <p:to>
                                        <a:srgbClr val="FFB57D"/>
                                      </p:to>
                                    </p:animClr>
                                    <p:set>
                                      <p:cBhvr>
                                        <p:cTn id="47" dur="1000" fill="hold"/>
                                        <p:tgtEl>
                                          <p:spTgt spid="39"/>
                                        </p:tgtEl>
                                        <p:attrNameLst>
                                          <p:attrName>fill.type</p:attrName>
                                        </p:attrNameLst>
                                      </p:cBhvr>
                                      <p:to>
                                        <p:strVal val="solid"/>
                                      </p:to>
                                    </p:set>
                                    <p:set>
                                      <p:cBhvr>
                                        <p:cTn id="48" dur="1000" fill="hold"/>
                                        <p:tgtEl>
                                          <p:spTgt spid="39"/>
                                        </p:tgtEl>
                                        <p:attrNameLst>
                                          <p:attrName>fill.on</p:attrName>
                                        </p:attrNameLst>
                                      </p:cBhvr>
                                      <p:to>
                                        <p:strVal val="true"/>
                                      </p:to>
                                    </p:set>
                                  </p:childTnLst>
                                </p:cTn>
                              </p:par>
                            </p:childTnLst>
                          </p:cTn>
                        </p:par>
                      </p:childTnLst>
                    </p:cTn>
                  </p:par>
                  <p:par>
                    <p:cTn id="49" fill="hold">
                      <p:stCondLst>
                        <p:cond delay="indefinite"/>
                      </p:stCondLst>
                      <p:childTnLst>
                        <p:par>
                          <p:cTn id="50" fill="hold">
                            <p:stCondLst>
                              <p:cond delay="0"/>
                            </p:stCondLst>
                            <p:childTnLst>
                              <p:par>
                                <p:cTn id="51" presetID="1" presetClass="emph" presetSubtype="2" fill="hold" nodeType="clickEffect">
                                  <p:stCondLst>
                                    <p:cond delay="0"/>
                                  </p:stCondLst>
                                  <p:childTnLst>
                                    <p:animClr clrSpc="rgb" dir="cw">
                                      <p:cBhvr>
                                        <p:cTn id="52" dur="1000" fill="hold"/>
                                        <p:tgtEl>
                                          <p:spTgt spid="23"/>
                                        </p:tgtEl>
                                        <p:attrNameLst>
                                          <p:attrName>fillcolor</p:attrName>
                                        </p:attrNameLst>
                                      </p:cBhvr>
                                      <p:to>
                                        <a:srgbClr val="DC5E00"/>
                                      </p:to>
                                    </p:animClr>
                                    <p:set>
                                      <p:cBhvr>
                                        <p:cTn id="53" dur="1000" fill="hold"/>
                                        <p:tgtEl>
                                          <p:spTgt spid="23"/>
                                        </p:tgtEl>
                                        <p:attrNameLst>
                                          <p:attrName>fill.type</p:attrName>
                                        </p:attrNameLst>
                                      </p:cBhvr>
                                      <p:to>
                                        <p:strVal val="solid"/>
                                      </p:to>
                                    </p:set>
                                    <p:set>
                                      <p:cBhvr>
                                        <p:cTn id="54" dur="1000" fill="hold"/>
                                        <p:tgtEl>
                                          <p:spTgt spid="23"/>
                                        </p:tgtEl>
                                        <p:attrNameLst>
                                          <p:attrName>fill.on</p:attrName>
                                        </p:attrNameLst>
                                      </p:cBhvr>
                                      <p:to>
                                        <p:strVal val="true"/>
                                      </p:to>
                                    </p:set>
                                  </p:childTnLst>
                                </p:cTn>
                              </p:par>
                              <p:par>
                                <p:cTn id="55" presetID="1" presetClass="emph" presetSubtype="2" fill="hold" nodeType="withEffect">
                                  <p:stCondLst>
                                    <p:cond delay="0"/>
                                  </p:stCondLst>
                                  <p:childTnLst>
                                    <p:animClr clrSpc="rgb" dir="cw">
                                      <p:cBhvr>
                                        <p:cTn id="56" dur="1000" fill="hold"/>
                                        <p:tgtEl>
                                          <p:spTgt spid="49"/>
                                        </p:tgtEl>
                                        <p:attrNameLst>
                                          <p:attrName>fillcolor</p:attrName>
                                        </p:attrNameLst>
                                      </p:cBhvr>
                                      <p:to>
                                        <a:srgbClr val="DC5E00"/>
                                      </p:to>
                                    </p:animClr>
                                    <p:set>
                                      <p:cBhvr>
                                        <p:cTn id="57" dur="1000" fill="hold"/>
                                        <p:tgtEl>
                                          <p:spTgt spid="49"/>
                                        </p:tgtEl>
                                        <p:attrNameLst>
                                          <p:attrName>fill.type</p:attrName>
                                        </p:attrNameLst>
                                      </p:cBhvr>
                                      <p:to>
                                        <p:strVal val="solid"/>
                                      </p:to>
                                    </p:set>
                                    <p:set>
                                      <p:cBhvr>
                                        <p:cTn id="58" dur="1000" fill="hold"/>
                                        <p:tgtEl>
                                          <p:spTgt spid="49"/>
                                        </p:tgtEl>
                                        <p:attrNameLst>
                                          <p:attrName>fill.on</p:attrName>
                                        </p:attrNameLst>
                                      </p:cBhvr>
                                      <p:to>
                                        <p:strVal val="true"/>
                                      </p:to>
                                    </p:set>
                                  </p:childTnLst>
                                </p:cTn>
                              </p:par>
                              <p:par>
                                <p:cTn id="59" presetID="1" presetClass="emph" presetSubtype="2" fill="hold" nodeType="withEffect">
                                  <p:stCondLst>
                                    <p:cond delay="0"/>
                                  </p:stCondLst>
                                  <p:childTnLst>
                                    <p:animClr clrSpc="rgb" dir="cw">
                                      <p:cBhvr>
                                        <p:cTn id="60" dur="1000" fill="hold"/>
                                        <p:tgtEl>
                                          <p:spTgt spid="25"/>
                                        </p:tgtEl>
                                        <p:attrNameLst>
                                          <p:attrName>fillcolor</p:attrName>
                                        </p:attrNameLst>
                                      </p:cBhvr>
                                      <p:to>
                                        <a:srgbClr val="DC5E00"/>
                                      </p:to>
                                    </p:animClr>
                                    <p:set>
                                      <p:cBhvr>
                                        <p:cTn id="61" dur="1000" fill="hold"/>
                                        <p:tgtEl>
                                          <p:spTgt spid="25"/>
                                        </p:tgtEl>
                                        <p:attrNameLst>
                                          <p:attrName>fill.type</p:attrName>
                                        </p:attrNameLst>
                                      </p:cBhvr>
                                      <p:to>
                                        <p:strVal val="solid"/>
                                      </p:to>
                                    </p:set>
                                    <p:set>
                                      <p:cBhvr>
                                        <p:cTn id="62" dur="1000" fill="hold"/>
                                        <p:tgtEl>
                                          <p:spTgt spid="25"/>
                                        </p:tgtEl>
                                        <p:attrNameLst>
                                          <p:attrName>fill.on</p:attrName>
                                        </p:attrNameLst>
                                      </p:cBhvr>
                                      <p:to>
                                        <p:strVal val="true"/>
                                      </p:to>
                                    </p:set>
                                  </p:childTnLst>
                                </p:cTn>
                              </p:par>
                              <p:par>
                                <p:cTn id="63" presetID="1" presetClass="emph" presetSubtype="2" fill="hold" nodeType="withEffect">
                                  <p:stCondLst>
                                    <p:cond delay="0"/>
                                  </p:stCondLst>
                                  <p:childTnLst>
                                    <p:animClr clrSpc="rgb" dir="cw">
                                      <p:cBhvr>
                                        <p:cTn id="64" dur="1000" fill="hold"/>
                                        <p:tgtEl>
                                          <p:spTgt spid="31"/>
                                        </p:tgtEl>
                                        <p:attrNameLst>
                                          <p:attrName>fillcolor</p:attrName>
                                        </p:attrNameLst>
                                      </p:cBhvr>
                                      <p:to>
                                        <a:srgbClr val="DC5E00"/>
                                      </p:to>
                                    </p:animClr>
                                    <p:set>
                                      <p:cBhvr>
                                        <p:cTn id="65" dur="1000" fill="hold"/>
                                        <p:tgtEl>
                                          <p:spTgt spid="31"/>
                                        </p:tgtEl>
                                        <p:attrNameLst>
                                          <p:attrName>fill.type</p:attrName>
                                        </p:attrNameLst>
                                      </p:cBhvr>
                                      <p:to>
                                        <p:strVal val="solid"/>
                                      </p:to>
                                    </p:set>
                                    <p:set>
                                      <p:cBhvr>
                                        <p:cTn id="66" dur="1000" fill="hold"/>
                                        <p:tgtEl>
                                          <p:spTgt spid="31"/>
                                        </p:tgtEl>
                                        <p:attrNameLst>
                                          <p:attrName>fill.on</p:attrName>
                                        </p:attrNameLst>
                                      </p:cBhvr>
                                      <p:to>
                                        <p:strVal val="true"/>
                                      </p:to>
                                    </p:set>
                                  </p:childTnLst>
                                </p:cTn>
                              </p:par>
                              <p:par>
                                <p:cTn id="67" presetID="1" presetClass="emph" presetSubtype="2" fill="hold" nodeType="withEffect">
                                  <p:stCondLst>
                                    <p:cond delay="0"/>
                                  </p:stCondLst>
                                  <p:childTnLst>
                                    <p:animClr clrSpc="rgb" dir="cw">
                                      <p:cBhvr>
                                        <p:cTn id="68" dur="1000" fill="hold"/>
                                        <p:tgtEl>
                                          <p:spTgt spid="33"/>
                                        </p:tgtEl>
                                        <p:attrNameLst>
                                          <p:attrName>fillcolor</p:attrName>
                                        </p:attrNameLst>
                                      </p:cBhvr>
                                      <p:to>
                                        <a:srgbClr val="DC5E00"/>
                                      </p:to>
                                    </p:animClr>
                                    <p:set>
                                      <p:cBhvr>
                                        <p:cTn id="69" dur="1000" fill="hold"/>
                                        <p:tgtEl>
                                          <p:spTgt spid="33"/>
                                        </p:tgtEl>
                                        <p:attrNameLst>
                                          <p:attrName>fill.type</p:attrName>
                                        </p:attrNameLst>
                                      </p:cBhvr>
                                      <p:to>
                                        <p:strVal val="solid"/>
                                      </p:to>
                                    </p:set>
                                    <p:set>
                                      <p:cBhvr>
                                        <p:cTn id="70" dur="1000" fill="hold"/>
                                        <p:tgtEl>
                                          <p:spTgt spid="33"/>
                                        </p:tgtEl>
                                        <p:attrNameLst>
                                          <p:attrName>fill.on</p:attrName>
                                        </p:attrNameLst>
                                      </p:cBhvr>
                                      <p:to>
                                        <p:strVal val="true"/>
                                      </p:to>
                                    </p:set>
                                  </p:childTnLst>
                                </p:cTn>
                              </p:par>
                            </p:childTnLst>
                          </p:cTn>
                        </p:par>
                      </p:childTnLst>
                    </p:cTn>
                  </p:par>
                  <p:par>
                    <p:cTn id="71" fill="hold">
                      <p:stCondLst>
                        <p:cond delay="indefinite"/>
                      </p:stCondLst>
                      <p:childTnLst>
                        <p:par>
                          <p:cTn id="72" fill="hold">
                            <p:stCondLst>
                              <p:cond delay="0"/>
                            </p:stCondLst>
                            <p:childTnLst>
                              <p:par>
                                <p:cTn id="73" presetID="1" presetClass="emph" presetSubtype="2" fill="hold" nodeType="clickEffect">
                                  <p:stCondLst>
                                    <p:cond delay="0"/>
                                  </p:stCondLst>
                                  <p:childTnLst>
                                    <p:animClr clrSpc="rgb" dir="cw">
                                      <p:cBhvr>
                                        <p:cTn id="74" dur="1000" fill="hold"/>
                                        <p:tgtEl>
                                          <p:spTgt spid="35"/>
                                        </p:tgtEl>
                                        <p:attrNameLst>
                                          <p:attrName>fillcolor</p:attrName>
                                        </p:attrNameLst>
                                      </p:cBhvr>
                                      <p:to>
                                        <a:srgbClr val="933F00"/>
                                      </p:to>
                                    </p:animClr>
                                    <p:set>
                                      <p:cBhvr>
                                        <p:cTn id="75" dur="1000" fill="hold"/>
                                        <p:tgtEl>
                                          <p:spTgt spid="35"/>
                                        </p:tgtEl>
                                        <p:attrNameLst>
                                          <p:attrName>fill.type</p:attrName>
                                        </p:attrNameLst>
                                      </p:cBhvr>
                                      <p:to>
                                        <p:strVal val="solid"/>
                                      </p:to>
                                    </p:set>
                                    <p:set>
                                      <p:cBhvr>
                                        <p:cTn id="76" dur="1000" fill="hold"/>
                                        <p:tgtEl>
                                          <p:spTgt spid="35"/>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AFD431-09B7-42CA-BF39-9FE5DBE5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9711C96E-3D2D-48C8-AAB9-C1CB02D1D5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009967" y="0"/>
            <a:ext cx="6176982" cy="6853245"/>
            <a:chOff x="2487613" y="285750"/>
            <a:chExt cx="2428876" cy="5654676"/>
          </a:xfrm>
          <a:solidFill>
            <a:schemeClr val="accent1">
              <a:alpha val="30000"/>
            </a:schemeClr>
          </a:solidFill>
        </p:grpSpPr>
        <p:sp>
          <p:nvSpPr>
            <p:cNvPr id="11" name="Freeform 11">
              <a:extLst>
                <a:ext uri="{FF2B5EF4-FFF2-40B4-BE49-F238E27FC236}">
                  <a16:creationId xmlns:a16="http://schemas.microsoft.com/office/drawing/2014/main" id="{0D18AF42-7CD5-4754-91D4-1BE53B5D1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2" name="Freeform 12">
              <a:extLst>
                <a:ext uri="{FF2B5EF4-FFF2-40B4-BE49-F238E27FC236}">
                  <a16:creationId xmlns:a16="http://schemas.microsoft.com/office/drawing/2014/main" id="{A28C8F1A-9407-4D67-8250-D8923BC6DD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3" name="Freeform 13">
              <a:extLst>
                <a:ext uri="{FF2B5EF4-FFF2-40B4-BE49-F238E27FC236}">
                  <a16:creationId xmlns:a16="http://schemas.microsoft.com/office/drawing/2014/main" id="{5CE0A2B0-F7F1-442C-A287-CD6F729E28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4" name="Freeform 14">
              <a:extLst>
                <a:ext uri="{FF2B5EF4-FFF2-40B4-BE49-F238E27FC236}">
                  <a16:creationId xmlns:a16="http://schemas.microsoft.com/office/drawing/2014/main" id="{9E69CFA3-AE12-4EAF-A3A1-564BEEFEFA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5" name="Freeform 15">
              <a:extLst>
                <a:ext uri="{FF2B5EF4-FFF2-40B4-BE49-F238E27FC236}">
                  <a16:creationId xmlns:a16="http://schemas.microsoft.com/office/drawing/2014/main" id="{ECB64037-2AE8-4CA9-AD8E-7ACC8618F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6" name="Freeform 16">
              <a:extLst>
                <a:ext uri="{FF2B5EF4-FFF2-40B4-BE49-F238E27FC236}">
                  <a16:creationId xmlns:a16="http://schemas.microsoft.com/office/drawing/2014/main" id="{8D319B10-EE8E-453F-A137-D7EEFA2089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7" name="Freeform 17">
              <a:extLst>
                <a:ext uri="{FF2B5EF4-FFF2-40B4-BE49-F238E27FC236}">
                  <a16:creationId xmlns:a16="http://schemas.microsoft.com/office/drawing/2014/main" id="{3283F486-509C-4A42-8EED-794A991D2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18" name="Freeform 18">
              <a:extLst>
                <a:ext uri="{FF2B5EF4-FFF2-40B4-BE49-F238E27FC236}">
                  <a16:creationId xmlns:a16="http://schemas.microsoft.com/office/drawing/2014/main" id="{EBBFBB12-E756-4386-9C17-CA5743838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19" name="Freeform 19">
              <a:extLst>
                <a:ext uri="{FF2B5EF4-FFF2-40B4-BE49-F238E27FC236}">
                  <a16:creationId xmlns:a16="http://schemas.microsoft.com/office/drawing/2014/main" id="{7ADD0E7E-F4A6-4B3F-8A2F-BCBFAFBA23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4" y="468286"/>
              <a:ext cx="1768475" cy="4262464"/>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0" name="Freeform 20">
              <a:extLst>
                <a:ext uri="{FF2B5EF4-FFF2-40B4-BE49-F238E27FC236}">
                  <a16:creationId xmlns:a16="http://schemas.microsoft.com/office/drawing/2014/main" id="{C19FCFB7-5E71-4197-8EC7-2ACB6DB02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1" name="Freeform 21">
              <a:extLst>
                <a:ext uri="{FF2B5EF4-FFF2-40B4-BE49-F238E27FC236}">
                  <a16:creationId xmlns:a16="http://schemas.microsoft.com/office/drawing/2014/main" id="{EAA533FE-4903-48DD-A921-421A9C44AF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2" name="Freeform 22">
              <a:extLst>
                <a:ext uri="{FF2B5EF4-FFF2-40B4-BE49-F238E27FC236}">
                  <a16:creationId xmlns:a16="http://schemas.microsoft.com/office/drawing/2014/main" id="{54CC5D8E-0D6C-4021-B84E-5D6182C0E1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sp>
        <p:nvSpPr>
          <p:cNvPr id="2" name="Title 1">
            <a:extLst>
              <a:ext uri="{FF2B5EF4-FFF2-40B4-BE49-F238E27FC236}">
                <a16:creationId xmlns:a16="http://schemas.microsoft.com/office/drawing/2014/main" id="{1437261E-7293-4C33-A628-A3272F1F1619}"/>
              </a:ext>
            </a:extLst>
          </p:cNvPr>
          <p:cNvSpPr>
            <a:spLocks noGrp="1"/>
          </p:cNvSpPr>
          <p:nvPr>
            <p:ph type="title"/>
          </p:nvPr>
        </p:nvSpPr>
        <p:spPr>
          <a:xfrm>
            <a:off x="7844007" y="1144868"/>
            <a:ext cx="4388103" cy="4568264"/>
          </a:xfrm>
        </p:spPr>
        <p:txBody>
          <a:bodyPr anchor="ctr">
            <a:normAutofit/>
          </a:bodyPr>
          <a:lstStyle/>
          <a:p>
            <a:r>
              <a:rPr lang="en-US" sz="3200" dirty="0">
                <a:solidFill>
                  <a:schemeClr val="tx1"/>
                </a:solidFill>
              </a:rPr>
              <a:t>A. Terminology</a:t>
            </a:r>
            <a:br>
              <a:rPr lang="en-US" dirty="0">
                <a:solidFill>
                  <a:schemeClr val="tx1"/>
                </a:solidFill>
              </a:rPr>
            </a:br>
            <a:br>
              <a:rPr lang="en-US" dirty="0">
                <a:solidFill>
                  <a:schemeClr val="tx1"/>
                </a:solidFill>
              </a:rPr>
            </a:br>
            <a:r>
              <a:rPr lang="en-US" dirty="0">
                <a:solidFill>
                  <a:schemeClr val="tx1"/>
                </a:solidFill>
              </a:rPr>
              <a:t>B. </a:t>
            </a:r>
            <a:r>
              <a:rPr lang="en-US" dirty="0" err="1">
                <a:solidFill>
                  <a:schemeClr val="tx1"/>
                </a:solidFill>
              </a:rPr>
              <a:t>Hyperparamters</a:t>
            </a:r>
            <a:br>
              <a:rPr lang="en-US" dirty="0">
                <a:solidFill>
                  <a:schemeClr val="tx1"/>
                </a:solidFill>
              </a:rPr>
            </a:br>
            <a:br>
              <a:rPr lang="en-US" dirty="0">
                <a:solidFill>
                  <a:schemeClr val="tx1"/>
                </a:solidFill>
              </a:rPr>
            </a:br>
            <a:r>
              <a:rPr lang="en-US" sz="3200" dirty="0">
                <a:solidFill>
                  <a:schemeClr val="tx1"/>
                </a:solidFill>
              </a:rPr>
              <a:t>C. Resources</a:t>
            </a:r>
            <a:endParaRPr lang="en-US" dirty="0">
              <a:solidFill>
                <a:schemeClr val="tx1"/>
              </a:solidFill>
            </a:endParaRPr>
          </a:p>
        </p:txBody>
      </p:sp>
      <p:sp>
        <p:nvSpPr>
          <p:cNvPr id="24" name="Freeform 6">
            <a:extLst>
              <a:ext uri="{FF2B5EF4-FFF2-40B4-BE49-F238E27FC236}">
                <a16:creationId xmlns:a16="http://schemas.microsoft.com/office/drawing/2014/main" id="{E7D63BAB-D0DB-4F66-92F9-4D2E0A2E5A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643468"/>
            <a:ext cx="7560245" cy="5571066"/>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p>
      <p:sp>
        <p:nvSpPr>
          <p:cNvPr id="3" name="Content Placeholder 2">
            <a:extLst>
              <a:ext uri="{FF2B5EF4-FFF2-40B4-BE49-F238E27FC236}">
                <a16:creationId xmlns:a16="http://schemas.microsoft.com/office/drawing/2014/main" id="{F6E98CE9-E207-47BC-A435-FDE37DCF5A45}"/>
              </a:ext>
            </a:extLst>
          </p:cNvPr>
          <p:cNvSpPr>
            <a:spLocks noGrp="1"/>
          </p:cNvSpPr>
          <p:nvPr>
            <p:ph idx="1"/>
          </p:nvPr>
        </p:nvSpPr>
        <p:spPr>
          <a:xfrm>
            <a:off x="637310" y="1286934"/>
            <a:ext cx="6265514" cy="4284134"/>
          </a:xfrm>
        </p:spPr>
        <p:txBody>
          <a:bodyPr anchor="ctr">
            <a:normAutofit/>
          </a:bodyPr>
          <a:lstStyle/>
          <a:p>
            <a:pPr marL="0" indent="0">
              <a:buNone/>
            </a:pPr>
            <a:r>
              <a:rPr lang="en-US" sz="8000" dirty="0">
                <a:solidFill>
                  <a:srgbClr val="FFFFFF"/>
                </a:solidFill>
              </a:rPr>
              <a:t>Appendices</a:t>
            </a:r>
          </a:p>
        </p:txBody>
      </p:sp>
    </p:spTree>
    <p:extLst>
      <p:ext uri="{BB962C8B-B14F-4D97-AF65-F5344CB8AC3E}">
        <p14:creationId xmlns:p14="http://schemas.microsoft.com/office/powerpoint/2010/main" val="2781965019"/>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95735"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6F1E992-B14A-4FD5-8E41-E19C83492C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bg2"/>
          </a:solidFill>
        </p:grpSpPr>
        <p:sp>
          <p:nvSpPr>
            <p:cNvPr id="11" name="Freeform 27">
              <a:extLst>
                <a:ext uri="{FF2B5EF4-FFF2-40B4-BE49-F238E27FC236}">
                  <a16:creationId xmlns:a16="http://schemas.microsoft.com/office/drawing/2014/main" id="{69C544B6-3EB8-40C0-BBA0-D6825A3399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a:extLst>
                <a:ext uri="{FF2B5EF4-FFF2-40B4-BE49-F238E27FC236}">
                  <a16:creationId xmlns:a16="http://schemas.microsoft.com/office/drawing/2014/main" id="{008ED5F3-C2B0-4C4B-864A-381723C87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a:extLst>
                <a:ext uri="{FF2B5EF4-FFF2-40B4-BE49-F238E27FC236}">
                  <a16:creationId xmlns:a16="http://schemas.microsoft.com/office/drawing/2014/main" id="{23CC4B0B-BFBC-4B5D-87E1-9E6415263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a:extLst>
                <a:ext uri="{FF2B5EF4-FFF2-40B4-BE49-F238E27FC236}">
                  <a16:creationId xmlns:a16="http://schemas.microsoft.com/office/drawing/2014/main" id="{C346C5BB-C560-432B-B712-CC4188B6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a:extLst>
                <a:ext uri="{FF2B5EF4-FFF2-40B4-BE49-F238E27FC236}">
                  <a16:creationId xmlns:a16="http://schemas.microsoft.com/office/drawing/2014/main" id="{A5D527C1-B6DA-42CF-8499-7561AF3C1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a:extLst>
                <a:ext uri="{FF2B5EF4-FFF2-40B4-BE49-F238E27FC236}">
                  <a16:creationId xmlns:a16="http://schemas.microsoft.com/office/drawing/2014/main" id="{79811171-A408-48D1-B498-29EEB218D8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a:extLst>
                <a:ext uri="{FF2B5EF4-FFF2-40B4-BE49-F238E27FC236}">
                  <a16:creationId xmlns:a16="http://schemas.microsoft.com/office/drawing/2014/main" id="{CAB35AA3-C384-40C1-972D-E9CF2ECEB0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a:extLst>
                <a:ext uri="{FF2B5EF4-FFF2-40B4-BE49-F238E27FC236}">
                  <a16:creationId xmlns:a16="http://schemas.microsoft.com/office/drawing/2014/main" id="{F1FB2FB4-BDB4-49C0-B229-C44C3A652A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a:extLst>
                <a:ext uri="{FF2B5EF4-FFF2-40B4-BE49-F238E27FC236}">
                  <a16:creationId xmlns:a16="http://schemas.microsoft.com/office/drawing/2014/main" id="{911B13BF-C299-4EDA-AC49-B43C6E01B0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a:extLst>
                <a:ext uri="{FF2B5EF4-FFF2-40B4-BE49-F238E27FC236}">
                  <a16:creationId xmlns:a16="http://schemas.microsoft.com/office/drawing/2014/main" id="{46744126-7C1B-4B5B-BBB2-8F25CE557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a:extLst>
                <a:ext uri="{FF2B5EF4-FFF2-40B4-BE49-F238E27FC236}">
                  <a16:creationId xmlns:a16="http://schemas.microsoft.com/office/drawing/2014/main" id="{5DCDFB75-55EC-4221-A026-2DF2C8ACB4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a:extLst>
                <a:ext uri="{FF2B5EF4-FFF2-40B4-BE49-F238E27FC236}">
                  <a16:creationId xmlns:a16="http://schemas.microsoft.com/office/drawing/2014/main" id="{F9DB045F-5C45-45BF-AFCB-2EA8DE14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24" name="Freeform 11">
            <a:extLst>
              <a:ext uri="{FF2B5EF4-FFF2-40B4-BE49-F238E27FC236}">
                <a16:creationId xmlns:a16="http://schemas.microsoft.com/office/drawing/2014/main" id="{1E86F813-D67B-409D-AA77-FA8878C2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26" name="Rectangle 25">
            <a:extLst>
              <a:ext uri="{FF2B5EF4-FFF2-40B4-BE49-F238E27FC236}">
                <a16:creationId xmlns:a16="http://schemas.microsoft.com/office/drawing/2014/main" id="{1F0BB6E0-44F4-4938-8070-5992040BD1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CD5E362B-3F68-4F13-9AFF-9EB0B4E08029}"/>
              </a:ext>
            </a:extLst>
          </p:cNvPr>
          <p:cNvSpPr>
            <a:spLocks noGrp="1"/>
          </p:cNvSpPr>
          <p:nvPr>
            <p:ph type="subTitle" idx="1"/>
          </p:nvPr>
        </p:nvSpPr>
        <p:spPr>
          <a:xfrm>
            <a:off x="1098035" y="804334"/>
            <a:ext cx="3348069" cy="5249332"/>
          </a:xfrm>
        </p:spPr>
        <p:txBody>
          <a:bodyPr anchor="ctr">
            <a:normAutofit/>
          </a:bodyPr>
          <a:lstStyle/>
          <a:p>
            <a:pPr algn="r"/>
            <a:r>
              <a:rPr lang="en-US" sz="2800" dirty="0">
                <a:solidFill>
                  <a:schemeClr val="tx1"/>
                </a:solidFill>
              </a:rPr>
              <a:t>Appendix A:</a:t>
            </a:r>
          </a:p>
          <a:p>
            <a:pPr algn="r"/>
            <a:r>
              <a:rPr lang="en-US" sz="2800" dirty="0">
                <a:solidFill>
                  <a:schemeClr val="tx1"/>
                </a:solidFill>
              </a:rPr>
              <a:t>Terminology</a:t>
            </a:r>
          </a:p>
        </p:txBody>
      </p:sp>
      <p:sp>
        <p:nvSpPr>
          <p:cNvPr id="6" name="TextBox 5">
            <a:extLst>
              <a:ext uri="{FF2B5EF4-FFF2-40B4-BE49-F238E27FC236}">
                <a16:creationId xmlns:a16="http://schemas.microsoft.com/office/drawing/2014/main" id="{20F556D7-06F7-4733-ABBE-101215D889C0}"/>
              </a:ext>
            </a:extLst>
          </p:cNvPr>
          <p:cNvSpPr txBox="1"/>
          <p:nvPr/>
        </p:nvSpPr>
        <p:spPr>
          <a:xfrm>
            <a:off x="5825353" y="319041"/>
            <a:ext cx="4253753" cy="6370975"/>
          </a:xfrm>
          <a:prstGeom prst="rect">
            <a:avLst/>
          </a:prstGeom>
          <a:noFill/>
        </p:spPr>
        <p:txBody>
          <a:bodyPr wrap="square" rtlCol="0">
            <a:spAutoFit/>
          </a:bodyPr>
          <a:lstStyle/>
          <a:p>
            <a:pPr marL="285750" indent="-285750">
              <a:buFont typeface="Wingdings" panose="05000000000000000000" pitchFamily="2" charset="2"/>
              <a:buChar char="§"/>
            </a:pPr>
            <a:r>
              <a:rPr lang="en-US" sz="2400" dirty="0" err="1"/>
              <a:t>ngram_range</a:t>
            </a:r>
            <a:r>
              <a:rPr lang="en-US" sz="2400" dirty="0"/>
              <a:t> : bounds on number of consecutive words to be linked</a:t>
            </a:r>
          </a:p>
          <a:p>
            <a:pPr marL="285750" indent="-285750">
              <a:buFont typeface="Wingdings" panose="05000000000000000000" pitchFamily="2" charset="2"/>
              <a:buChar char="§"/>
            </a:pPr>
            <a:r>
              <a:rPr lang="en-US" sz="2400" dirty="0" err="1"/>
              <a:t>max_df</a:t>
            </a:r>
            <a:r>
              <a:rPr lang="en-US" sz="2400" dirty="0"/>
              <a:t>: max frequency of words, anything higher is ignored</a:t>
            </a:r>
          </a:p>
          <a:p>
            <a:pPr marL="285750" indent="-285750">
              <a:buFont typeface="Wingdings" panose="05000000000000000000" pitchFamily="2" charset="2"/>
              <a:buChar char="§"/>
            </a:pPr>
            <a:r>
              <a:rPr lang="en-US" sz="2400" dirty="0" err="1"/>
              <a:t>min_df</a:t>
            </a:r>
            <a:r>
              <a:rPr lang="en-US" sz="2400" dirty="0"/>
              <a:t>: number of times a word must be present to be included</a:t>
            </a:r>
          </a:p>
          <a:p>
            <a:pPr marL="285750" indent="-285750">
              <a:buFont typeface="Wingdings" panose="05000000000000000000" pitchFamily="2" charset="2"/>
              <a:buChar char="§"/>
            </a:pPr>
            <a:r>
              <a:rPr lang="en-US" sz="2400" dirty="0" err="1"/>
              <a:t>max_features</a:t>
            </a:r>
            <a:r>
              <a:rPr lang="en-US" sz="2400" dirty="0"/>
              <a:t>: max number of words or phrases to be included in model</a:t>
            </a:r>
          </a:p>
          <a:p>
            <a:pPr marL="285750" indent="-285750">
              <a:buFont typeface="Wingdings" panose="05000000000000000000" pitchFamily="2" charset="2"/>
              <a:buChar char="§"/>
            </a:pPr>
            <a:r>
              <a:rPr lang="en-US" sz="2400" dirty="0"/>
              <a:t>alpha: penalty to be used in regularizing model</a:t>
            </a:r>
          </a:p>
        </p:txBody>
      </p:sp>
    </p:spTree>
    <p:extLst>
      <p:ext uri="{BB962C8B-B14F-4D97-AF65-F5344CB8AC3E}">
        <p14:creationId xmlns:p14="http://schemas.microsoft.com/office/powerpoint/2010/main" val="1330334455"/>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95735"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6F1E992-B14A-4FD5-8E41-E19C83492C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bg2"/>
          </a:solidFill>
        </p:grpSpPr>
        <p:sp>
          <p:nvSpPr>
            <p:cNvPr id="11" name="Freeform 27">
              <a:extLst>
                <a:ext uri="{FF2B5EF4-FFF2-40B4-BE49-F238E27FC236}">
                  <a16:creationId xmlns:a16="http://schemas.microsoft.com/office/drawing/2014/main" id="{69C544B6-3EB8-40C0-BBA0-D6825A3399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a:extLst>
                <a:ext uri="{FF2B5EF4-FFF2-40B4-BE49-F238E27FC236}">
                  <a16:creationId xmlns:a16="http://schemas.microsoft.com/office/drawing/2014/main" id="{008ED5F3-C2B0-4C4B-864A-381723C87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a:extLst>
                <a:ext uri="{FF2B5EF4-FFF2-40B4-BE49-F238E27FC236}">
                  <a16:creationId xmlns:a16="http://schemas.microsoft.com/office/drawing/2014/main" id="{23CC4B0B-BFBC-4B5D-87E1-9E6415263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a:extLst>
                <a:ext uri="{FF2B5EF4-FFF2-40B4-BE49-F238E27FC236}">
                  <a16:creationId xmlns:a16="http://schemas.microsoft.com/office/drawing/2014/main" id="{C346C5BB-C560-432B-B712-CC4188B6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a:extLst>
                <a:ext uri="{FF2B5EF4-FFF2-40B4-BE49-F238E27FC236}">
                  <a16:creationId xmlns:a16="http://schemas.microsoft.com/office/drawing/2014/main" id="{A5D527C1-B6DA-42CF-8499-7561AF3C1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a:extLst>
                <a:ext uri="{FF2B5EF4-FFF2-40B4-BE49-F238E27FC236}">
                  <a16:creationId xmlns:a16="http://schemas.microsoft.com/office/drawing/2014/main" id="{79811171-A408-48D1-B498-29EEB218D8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a:extLst>
                <a:ext uri="{FF2B5EF4-FFF2-40B4-BE49-F238E27FC236}">
                  <a16:creationId xmlns:a16="http://schemas.microsoft.com/office/drawing/2014/main" id="{CAB35AA3-C384-40C1-972D-E9CF2ECEB0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a:extLst>
                <a:ext uri="{FF2B5EF4-FFF2-40B4-BE49-F238E27FC236}">
                  <a16:creationId xmlns:a16="http://schemas.microsoft.com/office/drawing/2014/main" id="{F1FB2FB4-BDB4-49C0-B229-C44C3A652A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a:extLst>
                <a:ext uri="{FF2B5EF4-FFF2-40B4-BE49-F238E27FC236}">
                  <a16:creationId xmlns:a16="http://schemas.microsoft.com/office/drawing/2014/main" id="{911B13BF-C299-4EDA-AC49-B43C6E01B0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a:extLst>
                <a:ext uri="{FF2B5EF4-FFF2-40B4-BE49-F238E27FC236}">
                  <a16:creationId xmlns:a16="http://schemas.microsoft.com/office/drawing/2014/main" id="{46744126-7C1B-4B5B-BBB2-8F25CE557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a:extLst>
                <a:ext uri="{FF2B5EF4-FFF2-40B4-BE49-F238E27FC236}">
                  <a16:creationId xmlns:a16="http://schemas.microsoft.com/office/drawing/2014/main" id="{5DCDFB75-55EC-4221-A026-2DF2C8ACB4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a:extLst>
                <a:ext uri="{FF2B5EF4-FFF2-40B4-BE49-F238E27FC236}">
                  <a16:creationId xmlns:a16="http://schemas.microsoft.com/office/drawing/2014/main" id="{F9DB045F-5C45-45BF-AFCB-2EA8DE14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24" name="Freeform 11">
            <a:extLst>
              <a:ext uri="{FF2B5EF4-FFF2-40B4-BE49-F238E27FC236}">
                <a16:creationId xmlns:a16="http://schemas.microsoft.com/office/drawing/2014/main" id="{1E86F813-D67B-409D-AA77-FA8878C2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26" name="Rectangle 25">
            <a:extLst>
              <a:ext uri="{FF2B5EF4-FFF2-40B4-BE49-F238E27FC236}">
                <a16:creationId xmlns:a16="http://schemas.microsoft.com/office/drawing/2014/main" id="{1F0BB6E0-44F4-4938-8070-5992040BD1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CD5E362B-3F68-4F13-9AFF-9EB0B4E08029}"/>
              </a:ext>
            </a:extLst>
          </p:cNvPr>
          <p:cNvSpPr>
            <a:spLocks noGrp="1"/>
          </p:cNvSpPr>
          <p:nvPr>
            <p:ph type="subTitle" idx="1"/>
          </p:nvPr>
        </p:nvSpPr>
        <p:spPr>
          <a:xfrm>
            <a:off x="1098035" y="804334"/>
            <a:ext cx="3348069" cy="5249332"/>
          </a:xfrm>
        </p:spPr>
        <p:txBody>
          <a:bodyPr anchor="ctr">
            <a:normAutofit/>
          </a:bodyPr>
          <a:lstStyle/>
          <a:p>
            <a:pPr algn="r"/>
            <a:r>
              <a:rPr lang="en-US" sz="2800" dirty="0">
                <a:solidFill>
                  <a:schemeClr val="tx1"/>
                </a:solidFill>
              </a:rPr>
              <a:t>Appendix B:</a:t>
            </a:r>
          </a:p>
          <a:p>
            <a:pPr algn="r"/>
            <a:r>
              <a:rPr lang="en-US" sz="2800" dirty="0" err="1">
                <a:solidFill>
                  <a:schemeClr val="tx1"/>
                </a:solidFill>
              </a:rPr>
              <a:t>Hyperparamters</a:t>
            </a:r>
            <a:endParaRPr lang="en-US" sz="2800" dirty="0">
              <a:solidFill>
                <a:schemeClr val="tx1"/>
              </a:solidFill>
            </a:endParaRPr>
          </a:p>
        </p:txBody>
      </p:sp>
      <p:sp>
        <p:nvSpPr>
          <p:cNvPr id="23" name="TextBox 22">
            <a:extLst>
              <a:ext uri="{FF2B5EF4-FFF2-40B4-BE49-F238E27FC236}">
                <a16:creationId xmlns:a16="http://schemas.microsoft.com/office/drawing/2014/main" id="{6CE49873-45F2-44C3-946E-F344F547E088}"/>
              </a:ext>
            </a:extLst>
          </p:cNvPr>
          <p:cNvSpPr txBox="1"/>
          <p:nvPr/>
        </p:nvSpPr>
        <p:spPr>
          <a:xfrm>
            <a:off x="5270903" y="2063891"/>
            <a:ext cx="4253753" cy="4401205"/>
          </a:xfrm>
          <a:prstGeom prst="rect">
            <a:avLst/>
          </a:prstGeom>
          <a:noFill/>
        </p:spPr>
        <p:txBody>
          <a:bodyPr wrap="square" rtlCol="0">
            <a:spAutoFit/>
          </a:bodyPr>
          <a:lstStyle/>
          <a:p>
            <a:pPr marL="285750" indent="-285750">
              <a:buFont typeface="Wingdings" panose="05000000000000000000" pitchFamily="2" charset="2"/>
              <a:buChar char="§"/>
            </a:pPr>
            <a:r>
              <a:rPr lang="en-US" sz="2800" dirty="0" err="1"/>
              <a:t>ngram_range</a:t>
            </a:r>
            <a:r>
              <a:rPr lang="en-US" sz="2800" dirty="0"/>
              <a:t> : (1,1)</a:t>
            </a:r>
          </a:p>
          <a:p>
            <a:pPr marL="285750" indent="-285750">
              <a:buFont typeface="Wingdings" panose="05000000000000000000" pitchFamily="2" charset="2"/>
              <a:buChar char="§"/>
            </a:pPr>
            <a:r>
              <a:rPr lang="en-US" sz="2800" dirty="0" err="1"/>
              <a:t>max_df</a:t>
            </a:r>
            <a:r>
              <a:rPr lang="en-US" sz="2800" dirty="0"/>
              <a:t>: .9</a:t>
            </a:r>
          </a:p>
          <a:p>
            <a:pPr marL="285750" indent="-285750">
              <a:buFont typeface="Wingdings" panose="05000000000000000000" pitchFamily="2" charset="2"/>
              <a:buChar char="§"/>
            </a:pPr>
            <a:r>
              <a:rPr lang="en-US" sz="2800" dirty="0" err="1"/>
              <a:t>min_df</a:t>
            </a:r>
            <a:r>
              <a:rPr lang="en-US" sz="2800" dirty="0"/>
              <a:t>: 2</a:t>
            </a:r>
          </a:p>
          <a:p>
            <a:pPr marL="285750" indent="-285750">
              <a:buFont typeface="Wingdings" panose="05000000000000000000" pitchFamily="2" charset="2"/>
              <a:buChar char="§"/>
            </a:pPr>
            <a:r>
              <a:rPr lang="en-US" sz="2800" dirty="0" err="1"/>
              <a:t>max_features</a:t>
            </a:r>
            <a:r>
              <a:rPr lang="en-US" sz="2800" dirty="0"/>
              <a:t>: 4200</a:t>
            </a:r>
          </a:p>
          <a:p>
            <a:pPr marL="285750" indent="-285750">
              <a:buFont typeface="Wingdings" panose="05000000000000000000" pitchFamily="2" charset="2"/>
              <a:buChar char="§"/>
            </a:pPr>
            <a:r>
              <a:rPr lang="en-US" sz="2800" dirty="0"/>
              <a:t>alpha:1</a:t>
            </a:r>
          </a:p>
          <a:p>
            <a:pPr marL="285750" indent="-285750">
              <a:buFont typeface="Wingdings" panose="05000000000000000000" pitchFamily="2" charset="2"/>
              <a:buChar char="§"/>
            </a:pPr>
            <a:endParaRPr lang="en-US" sz="2800" dirty="0"/>
          </a:p>
          <a:p>
            <a:r>
              <a:rPr lang="en-US" sz="2800" dirty="0"/>
              <a:t>TF-IDF Vectorizer</a:t>
            </a:r>
          </a:p>
          <a:p>
            <a:endParaRPr lang="en-US" sz="2800" dirty="0"/>
          </a:p>
          <a:p>
            <a:r>
              <a:rPr lang="en-US" sz="2800" dirty="0"/>
              <a:t>Multinomial Naïve Bayes</a:t>
            </a:r>
          </a:p>
        </p:txBody>
      </p:sp>
      <p:sp>
        <p:nvSpPr>
          <p:cNvPr id="4" name="TextBox 3">
            <a:extLst>
              <a:ext uri="{FF2B5EF4-FFF2-40B4-BE49-F238E27FC236}">
                <a16:creationId xmlns:a16="http://schemas.microsoft.com/office/drawing/2014/main" id="{9E984429-0599-4CFB-BB9B-CF7564F32A7A}"/>
              </a:ext>
            </a:extLst>
          </p:cNvPr>
          <p:cNvSpPr txBox="1"/>
          <p:nvPr/>
        </p:nvSpPr>
        <p:spPr>
          <a:xfrm>
            <a:off x="5251512" y="677803"/>
            <a:ext cx="4926397" cy="1077218"/>
          </a:xfrm>
          <a:prstGeom prst="rect">
            <a:avLst/>
          </a:prstGeom>
          <a:noFill/>
        </p:spPr>
        <p:txBody>
          <a:bodyPr wrap="square" rtlCol="0">
            <a:spAutoFit/>
          </a:bodyPr>
          <a:lstStyle/>
          <a:p>
            <a:r>
              <a:rPr lang="en-US" sz="3200" b="1" dirty="0"/>
              <a:t>Best Performing Model with 3 Subreddits:</a:t>
            </a:r>
          </a:p>
        </p:txBody>
      </p:sp>
    </p:spTree>
    <p:extLst>
      <p:ext uri="{BB962C8B-B14F-4D97-AF65-F5344CB8AC3E}">
        <p14:creationId xmlns:p14="http://schemas.microsoft.com/office/powerpoint/2010/main" val="293604913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065818-4371-4D4D-BAA2-89AD2A2485D7}"/>
              </a:ext>
            </a:extLst>
          </p:cNvPr>
          <p:cNvSpPr>
            <a:spLocks noGrp="1"/>
          </p:cNvSpPr>
          <p:nvPr>
            <p:ph type="title"/>
          </p:nvPr>
        </p:nvSpPr>
        <p:spPr>
          <a:xfrm>
            <a:off x="1214675" y="2537050"/>
            <a:ext cx="2454052" cy="722305"/>
          </a:xfrm>
        </p:spPr>
        <p:txBody>
          <a:bodyPr>
            <a:normAutofit/>
          </a:bodyPr>
          <a:lstStyle/>
          <a:p>
            <a:r>
              <a:rPr lang="en-US" sz="3200" dirty="0">
                <a:solidFill>
                  <a:schemeClr val="bg1"/>
                </a:solidFill>
              </a:rPr>
              <a:t>What is it?</a:t>
            </a:r>
          </a:p>
        </p:txBody>
      </p:sp>
      <p:sp>
        <p:nvSpPr>
          <p:cNvPr id="49"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51" name="Rectangle 50">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lowchart: Alternate Process 6">
            <a:extLst>
              <a:ext uri="{FF2B5EF4-FFF2-40B4-BE49-F238E27FC236}">
                <a16:creationId xmlns:a16="http://schemas.microsoft.com/office/drawing/2014/main" id="{F66E7AEC-3CF7-4626-BBE6-8882B933EB08}"/>
              </a:ext>
            </a:extLst>
          </p:cNvPr>
          <p:cNvSpPr/>
          <p:nvPr/>
        </p:nvSpPr>
        <p:spPr>
          <a:xfrm>
            <a:off x="4131673" y="46451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Natural</a:t>
            </a:r>
            <a:r>
              <a:rPr lang="en-US" sz="2400" dirty="0"/>
              <a:t> </a:t>
            </a:r>
            <a:r>
              <a:rPr lang="en-US" sz="3200" dirty="0"/>
              <a:t>Language Processing</a:t>
            </a:r>
            <a:endParaRPr lang="en-US" sz="2400" dirty="0"/>
          </a:p>
        </p:txBody>
      </p:sp>
      <p:sp>
        <p:nvSpPr>
          <p:cNvPr id="91" name="Flowchart: Alternate Process 90">
            <a:extLst>
              <a:ext uri="{FF2B5EF4-FFF2-40B4-BE49-F238E27FC236}">
                <a16:creationId xmlns:a16="http://schemas.microsoft.com/office/drawing/2014/main" id="{4598E8D4-FF25-4CF3-A037-46057F5E76BA}"/>
              </a:ext>
            </a:extLst>
          </p:cNvPr>
          <p:cNvSpPr/>
          <p:nvPr/>
        </p:nvSpPr>
        <p:spPr>
          <a:xfrm>
            <a:off x="4131673" y="1476596"/>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Subreddits</a:t>
            </a:r>
            <a:endParaRPr lang="en-US" sz="2400" dirty="0"/>
          </a:p>
        </p:txBody>
      </p:sp>
      <p:sp>
        <p:nvSpPr>
          <p:cNvPr id="92" name="Flowchart: Alternate Process 91">
            <a:extLst>
              <a:ext uri="{FF2B5EF4-FFF2-40B4-BE49-F238E27FC236}">
                <a16:creationId xmlns:a16="http://schemas.microsoft.com/office/drawing/2014/main" id="{40E3084C-2E95-476D-8F6B-1EB69869DAF9}"/>
              </a:ext>
            </a:extLst>
          </p:cNvPr>
          <p:cNvSpPr/>
          <p:nvPr/>
        </p:nvSpPr>
        <p:spPr>
          <a:xfrm>
            <a:off x="4131673" y="25007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Data Collection</a:t>
            </a:r>
            <a:endParaRPr lang="en-US" sz="2400" dirty="0"/>
          </a:p>
        </p:txBody>
      </p:sp>
      <p:sp>
        <p:nvSpPr>
          <p:cNvPr id="93" name="Flowchart: Alternate Process 92">
            <a:extLst>
              <a:ext uri="{FF2B5EF4-FFF2-40B4-BE49-F238E27FC236}">
                <a16:creationId xmlns:a16="http://schemas.microsoft.com/office/drawing/2014/main" id="{FDF21294-58DE-4825-96C8-6BDE7E35B8D6}"/>
              </a:ext>
            </a:extLst>
          </p:cNvPr>
          <p:cNvSpPr/>
          <p:nvPr/>
        </p:nvSpPr>
        <p:spPr>
          <a:xfrm>
            <a:off x="4131673" y="34729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Interpreting Data</a:t>
            </a:r>
            <a:endParaRPr lang="en-US" sz="2400" dirty="0"/>
          </a:p>
        </p:txBody>
      </p:sp>
      <p:sp>
        <p:nvSpPr>
          <p:cNvPr id="94" name="Flowchart: Alternate Process 93">
            <a:extLst>
              <a:ext uri="{FF2B5EF4-FFF2-40B4-BE49-F238E27FC236}">
                <a16:creationId xmlns:a16="http://schemas.microsoft.com/office/drawing/2014/main" id="{F25F6592-0923-4D9D-8FFB-80F29AE5326F}"/>
              </a:ext>
            </a:extLst>
          </p:cNvPr>
          <p:cNvSpPr/>
          <p:nvPr/>
        </p:nvSpPr>
        <p:spPr>
          <a:xfrm>
            <a:off x="4131673" y="44451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Modeling Techniques</a:t>
            </a:r>
          </a:p>
        </p:txBody>
      </p:sp>
      <p:sp>
        <p:nvSpPr>
          <p:cNvPr id="95" name="Flowchart: Alternate Process 94">
            <a:extLst>
              <a:ext uri="{FF2B5EF4-FFF2-40B4-BE49-F238E27FC236}">
                <a16:creationId xmlns:a16="http://schemas.microsoft.com/office/drawing/2014/main" id="{941E812E-8F25-46C3-BC70-AC21938C1F37}"/>
              </a:ext>
            </a:extLst>
          </p:cNvPr>
          <p:cNvSpPr/>
          <p:nvPr/>
        </p:nvSpPr>
        <p:spPr>
          <a:xfrm>
            <a:off x="4131673" y="547751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 Comparison</a:t>
            </a:r>
          </a:p>
        </p:txBody>
      </p:sp>
      <p:sp>
        <p:nvSpPr>
          <p:cNvPr id="3" name="Arrow: Pentagon 2">
            <a:extLst>
              <a:ext uri="{FF2B5EF4-FFF2-40B4-BE49-F238E27FC236}">
                <a16:creationId xmlns:a16="http://schemas.microsoft.com/office/drawing/2014/main" id="{8102759F-CDDB-4900-9242-BEBB80EFCFD0}"/>
              </a:ext>
            </a:extLst>
          </p:cNvPr>
          <p:cNvSpPr/>
          <p:nvPr/>
        </p:nvSpPr>
        <p:spPr>
          <a:xfrm rot="10800000">
            <a:off x="11113477" y="591346"/>
            <a:ext cx="1078522" cy="512466"/>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a:extLst>
              <a:ext uri="{FF2B5EF4-FFF2-40B4-BE49-F238E27FC236}">
                <a16:creationId xmlns:a16="http://schemas.microsoft.com/office/drawing/2014/main" id="{98379937-75F3-4359-9971-52DEFCD48203}"/>
              </a:ext>
            </a:extLst>
          </p:cNvPr>
          <p:cNvSpPr txBox="1">
            <a:spLocks/>
          </p:cNvSpPr>
          <p:nvPr/>
        </p:nvSpPr>
        <p:spPr>
          <a:xfrm>
            <a:off x="1214675" y="3417955"/>
            <a:ext cx="2454052" cy="135367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bg1"/>
                </a:solidFill>
              </a:rPr>
              <a:t>Project Overview</a:t>
            </a:r>
          </a:p>
        </p:txBody>
      </p:sp>
    </p:spTree>
    <p:extLst>
      <p:ext uri="{BB962C8B-B14F-4D97-AF65-F5344CB8AC3E}">
        <p14:creationId xmlns:p14="http://schemas.microsoft.com/office/powerpoint/2010/main" val="349606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1000"/>
                            </p:stCondLst>
                            <p:childTnLst>
                              <p:par>
                                <p:cTn id="9" presetID="16" presetClass="entr" presetSubtype="21" fill="hold" grpId="0" nodeType="afterEffect">
                                  <p:stCondLst>
                                    <p:cond delay="500"/>
                                  </p:stCondLst>
                                  <p:childTnLst>
                                    <p:set>
                                      <p:cBhvr>
                                        <p:cTn id="10" dur="1" fill="hold">
                                          <p:stCondLst>
                                            <p:cond delay="0"/>
                                          </p:stCondLst>
                                        </p:cTn>
                                        <p:tgtEl>
                                          <p:spTgt spid="2"/>
                                        </p:tgtEl>
                                        <p:attrNameLst>
                                          <p:attrName>style.visibility</p:attrName>
                                        </p:attrNameLst>
                                      </p:cBhvr>
                                      <p:to>
                                        <p:strVal val="visible"/>
                                      </p:to>
                                    </p:set>
                                    <p:animEffect transition="in" filter="barn(inVertical)">
                                      <p:cBhvr>
                                        <p:cTn id="11" dur="500"/>
                                        <p:tgtEl>
                                          <p:spTgt spid="2"/>
                                        </p:tgtEl>
                                      </p:cBhvr>
                                    </p:animEffect>
                                  </p:childTnLst>
                                </p:cTn>
                              </p:par>
                              <p:par>
                                <p:cTn id="12" presetID="16" presetClass="entr" presetSubtype="21" fill="hold" grpId="0" nodeType="withEffect">
                                  <p:stCondLst>
                                    <p:cond delay="50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par>
                                <p:cTn id="15" presetID="7" presetClass="emph" presetSubtype="2" fill="hold" grpId="0" nodeType="withEffect">
                                  <p:stCondLst>
                                    <p:cond delay="0"/>
                                  </p:stCondLst>
                                  <p:childTnLst>
                                    <p:animClr clrSpc="rgb" dir="cw">
                                      <p:cBhvr>
                                        <p:cTn id="16" dur="500" fill="hold"/>
                                        <p:tgtEl>
                                          <p:spTgt spid="7"/>
                                        </p:tgtEl>
                                        <p:attrNameLst>
                                          <p:attrName>stroke.color</p:attrName>
                                        </p:attrNameLst>
                                      </p:cBhvr>
                                      <p:to>
                                        <a:srgbClr val="FE6237"/>
                                      </p:to>
                                    </p:animClr>
                                    <p:set>
                                      <p:cBhvr>
                                        <p:cTn id="17" dur="500" fill="hold"/>
                                        <p:tgtEl>
                                          <p:spTgt spid="7"/>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P spid="3" grpId="0" animBg="1"/>
      <p:bldP spid="13"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95735"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6F1E992-B14A-4FD5-8E41-E19C83492C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bg2"/>
          </a:solidFill>
        </p:grpSpPr>
        <p:sp>
          <p:nvSpPr>
            <p:cNvPr id="11" name="Freeform 27">
              <a:extLst>
                <a:ext uri="{FF2B5EF4-FFF2-40B4-BE49-F238E27FC236}">
                  <a16:creationId xmlns:a16="http://schemas.microsoft.com/office/drawing/2014/main" id="{69C544B6-3EB8-40C0-BBA0-D6825A3399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a:extLst>
                <a:ext uri="{FF2B5EF4-FFF2-40B4-BE49-F238E27FC236}">
                  <a16:creationId xmlns:a16="http://schemas.microsoft.com/office/drawing/2014/main" id="{008ED5F3-C2B0-4C4B-864A-381723C87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a:extLst>
                <a:ext uri="{FF2B5EF4-FFF2-40B4-BE49-F238E27FC236}">
                  <a16:creationId xmlns:a16="http://schemas.microsoft.com/office/drawing/2014/main" id="{23CC4B0B-BFBC-4B5D-87E1-9E6415263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a:extLst>
                <a:ext uri="{FF2B5EF4-FFF2-40B4-BE49-F238E27FC236}">
                  <a16:creationId xmlns:a16="http://schemas.microsoft.com/office/drawing/2014/main" id="{C346C5BB-C560-432B-B712-CC4188B6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a:extLst>
                <a:ext uri="{FF2B5EF4-FFF2-40B4-BE49-F238E27FC236}">
                  <a16:creationId xmlns:a16="http://schemas.microsoft.com/office/drawing/2014/main" id="{A5D527C1-B6DA-42CF-8499-7561AF3C1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a:extLst>
                <a:ext uri="{FF2B5EF4-FFF2-40B4-BE49-F238E27FC236}">
                  <a16:creationId xmlns:a16="http://schemas.microsoft.com/office/drawing/2014/main" id="{79811171-A408-48D1-B498-29EEB218D8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a:extLst>
                <a:ext uri="{FF2B5EF4-FFF2-40B4-BE49-F238E27FC236}">
                  <a16:creationId xmlns:a16="http://schemas.microsoft.com/office/drawing/2014/main" id="{CAB35AA3-C384-40C1-972D-E9CF2ECEB0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a:extLst>
                <a:ext uri="{FF2B5EF4-FFF2-40B4-BE49-F238E27FC236}">
                  <a16:creationId xmlns:a16="http://schemas.microsoft.com/office/drawing/2014/main" id="{F1FB2FB4-BDB4-49C0-B229-C44C3A652A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a:extLst>
                <a:ext uri="{FF2B5EF4-FFF2-40B4-BE49-F238E27FC236}">
                  <a16:creationId xmlns:a16="http://schemas.microsoft.com/office/drawing/2014/main" id="{911B13BF-C299-4EDA-AC49-B43C6E01B0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a:extLst>
                <a:ext uri="{FF2B5EF4-FFF2-40B4-BE49-F238E27FC236}">
                  <a16:creationId xmlns:a16="http://schemas.microsoft.com/office/drawing/2014/main" id="{46744126-7C1B-4B5B-BBB2-8F25CE557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a:extLst>
                <a:ext uri="{FF2B5EF4-FFF2-40B4-BE49-F238E27FC236}">
                  <a16:creationId xmlns:a16="http://schemas.microsoft.com/office/drawing/2014/main" id="{5DCDFB75-55EC-4221-A026-2DF2C8ACB4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a:extLst>
                <a:ext uri="{FF2B5EF4-FFF2-40B4-BE49-F238E27FC236}">
                  <a16:creationId xmlns:a16="http://schemas.microsoft.com/office/drawing/2014/main" id="{F9DB045F-5C45-45BF-AFCB-2EA8DE14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24" name="Freeform 11">
            <a:extLst>
              <a:ext uri="{FF2B5EF4-FFF2-40B4-BE49-F238E27FC236}">
                <a16:creationId xmlns:a16="http://schemas.microsoft.com/office/drawing/2014/main" id="{1E86F813-D67B-409D-AA77-FA8878C2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26" name="Rectangle 25">
            <a:extLst>
              <a:ext uri="{FF2B5EF4-FFF2-40B4-BE49-F238E27FC236}">
                <a16:creationId xmlns:a16="http://schemas.microsoft.com/office/drawing/2014/main" id="{1F0BB6E0-44F4-4938-8070-5992040BD1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8456D7-DCB1-4051-A536-62FAAD9A6912}"/>
              </a:ext>
            </a:extLst>
          </p:cNvPr>
          <p:cNvSpPr>
            <a:spLocks noGrp="1"/>
          </p:cNvSpPr>
          <p:nvPr>
            <p:ph type="ctrTitle"/>
          </p:nvPr>
        </p:nvSpPr>
        <p:spPr>
          <a:xfrm>
            <a:off x="5490064" y="664308"/>
            <a:ext cx="5768697" cy="3212123"/>
          </a:xfrm>
        </p:spPr>
        <p:txBody>
          <a:bodyPr anchor="ctr">
            <a:normAutofit/>
          </a:bodyPr>
          <a:lstStyle/>
          <a:p>
            <a:r>
              <a:rPr lang="en-US" sz="2400" dirty="0"/>
              <a:t>“</a:t>
            </a:r>
            <a:r>
              <a:rPr lang="en-US" sz="1800" dirty="0"/>
              <a:t>The multinomial </a:t>
            </a:r>
            <a:r>
              <a:rPr lang="en-US" sz="2000" dirty="0"/>
              <a:t>Naive Bayes classifier is suitable for classification with </a:t>
            </a:r>
            <a:r>
              <a:rPr lang="en-US" sz="2000" b="1" dirty="0"/>
              <a:t>discrete features</a:t>
            </a:r>
            <a:r>
              <a:rPr lang="en-US" sz="2000" dirty="0"/>
              <a:t> (e.g., word counts for text classification). The multinomial distribution normally requires integer feature counts. However, in practice, fractional counts such as </a:t>
            </a:r>
            <a:r>
              <a:rPr lang="en-US" sz="2000" dirty="0" err="1"/>
              <a:t>tf-idf</a:t>
            </a:r>
            <a:r>
              <a:rPr lang="en-US" sz="2000" dirty="0"/>
              <a:t> may also work.”</a:t>
            </a:r>
            <a:br>
              <a:rPr lang="en-US" sz="2000" dirty="0"/>
            </a:br>
            <a:r>
              <a:rPr lang="en-US" sz="2000" dirty="0">
                <a:hlinkClick r:id="rId2"/>
              </a:rPr>
              <a:t>https://www.ritchieng.com/machine-learning-multinomial-naive-bayes-vectorization/</a:t>
            </a:r>
            <a:endParaRPr lang="en-US" sz="2400" dirty="0">
              <a:solidFill>
                <a:schemeClr val="tx1"/>
              </a:solidFill>
            </a:endParaRPr>
          </a:p>
        </p:txBody>
      </p:sp>
      <p:sp>
        <p:nvSpPr>
          <p:cNvPr id="3" name="Subtitle 2">
            <a:extLst>
              <a:ext uri="{FF2B5EF4-FFF2-40B4-BE49-F238E27FC236}">
                <a16:creationId xmlns:a16="http://schemas.microsoft.com/office/drawing/2014/main" id="{CD5E362B-3F68-4F13-9AFF-9EB0B4E08029}"/>
              </a:ext>
            </a:extLst>
          </p:cNvPr>
          <p:cNvSpPr>
            <a:spLocks noGrp="1"/>
          </p:cNvSpPr>
          <p:nvPr>
            <p:ph type="subTitle" idx="1"/>
          </p:nvPr>
        </p:nvSpPr>
        <p:spPr>
          <a:xfrm>
            <a:off x="1098035" y="804334"/>
            <a:ext cx="3348069" cy="5249332"/>
          </a:xfrm>
        </p:spPr>
        <p:txBody>
          <a:bodyPr anchor="ctr">
            <a:normAutofit/>
          </a:bodyPr>
          <a:lstStyle/>
          <a:p>
            <a:pPr algn="r"/>
            <a:r>
              <a:rPr lang="en-US" sz="2800" dirty="0">
                <a:solidFill>
                  <a:schemeClr val="tx1"/>
                </a:solidFill>
              </a:rPr>
              <a:t>Appendix C:</a:t>
            </a:r>
          </a:p>
          <a:p>
            <a:pPr algn="r"/>
            <a:r>
              <a:rPr lang="en-US" sz="2800" dirty="0">
                <a:solidFill>
                  <a:schemeClr val="tx1"/>
                </a:solidFill>
              </a:rPr>
              <a:t>Resources</a:t>
            </a:r>
          </a:p>
        </p:txBody>
      </p:sp>
    </p:spTree>
    <p:extLst>
      <p:ext uri="{BB962C8B-B14F-4D97-AF65-F5344CB8AC3E}">
        <p14:creationId xmlns:p14="http://schemas.microsoft.com/office/powerpoint/2010/main" val="280917282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7A03E380-9CD1-4ABA-A763-9F9D252B89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009967" y="0"/>
            <a:ext cx="6176982" cy="6853245"/>
            <a:chOff x="2487613" y="285750"/>
            <a:chExt cx="2428876" cy="5654676"/>
          </a:xfrm>
          <a:solidFill>
            <a:schemeClr val="bg2">
              <a:lumMod val="90000"/>
            </a:schemeClr>
          </a:solidFill>
        </p:grpSpPr>
        <p:sp>
          <p:nvSpPr>
            <p:cNvPr id="11" name="Freeform 11">
              <a:extLst>
                <a:ext uri="{FF2B5EF4-FFF2-40B4-BE49-F238E27FC236}">
                  <a16:creationId xmlns:a16="http://schemas.microsoft.com/office/drawing/2014/main" id="{66E01B84-4C2B-4DE5-90C8-9C4001A75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2" name="Freeform 12">
              <a:extLst>
                <a:ext uri="{FF2B5EF4-FFF2-40B4-BE49-F238E27FC236}">
                  <a16:creationId xmlns:a16="http://schemas.microsoft.com/office/drawing/2014/main" id="{64CE5A7A-D5C5-4FE5-860C-0B5748FDE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3" name="Freeform 13">
              <a:extLst>
                <a:ext uri="{FF2B5EF4-FFF2-40B4-BE49-F238E27FC236}">
                  <a16:creationId xmlns:a16="http://schemas.microsoft.com/office/drawing/2014/main" id="{016A7D2A-6EEA-47B8-A763-7D82E41B3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4" name="Freeform 14">
              <a:extLst>
                <a:ext uri="{FF2B5EF4-FFF2-40B4-BE49-F238E27FC236}">
                  <a16:creationId xmlns:a16="http://schemas.microsoft.com/office/drawing/2014/main" id="{E758F6E7-6DEC-48D0-ACB1-E5E26B13E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5" name="Freeform 15">
              <a:extLst>
                <a:ext uri="{FF2B5EF4-FFF2-40B4-BE49-F238E27FC236}">
                  <a16:creationId xmlns:a16="http://schemas.microsoft.com/office/drawing/2014/main" id="{B56657FF-C027-42E7-859B-902929B6F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6" name="Freeform 16">
              <a:extLst>
                <a:ext uri="{FF2B5EF4-FFF2-40B4-BE49-F238E27FC236}">
                  <a16:creationId xmlns:a16="http://schemas.microsoft.com/office/drawing/2014/main" id="{79047F2A-5978-46C6-B3A2-54AAC2136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7" name="Freeform 17">
              <a:extLst>
                <a:ext uri="{FF2B5EF4-FFF2-40B4-BE49-F238E27FC236}">
                  <a16:creationId xmlns:a16="http://schemas.microsoft.com/office/drawing/2014/main" id="{F3BE8FD1-0A72-4640-AC7A-2E057273F8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18" name="Freeform 18">
              <a:extLst>
                <a:ext uri="{FF2B5EF4-FFF2-40B4-BE49-F238E27FC236}">
                  <a16:creationId xmlns:a16="http://schemas.microsoft.com/office/drawing/2014/main" id="{752FC782-A372-4D11-B20D-958955E56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19" name="Freeform 19">
              <a:extLst>
                <a:ext uri="{FF2B5EF4-FFF2-40B4-BE49-F238E27FC236}">
                  <a16:creationId xmlns:a16="http://schemas.microsoft.com/office/drawing/2014/main" id="{AA00B2F1-BEE2-444A-8249-C8E3212CA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4" y="468286"/>
              <a:ext cx="1768475" cy="4262464"/>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0" name="Freeform 20">
              <a:extLst>
                <a:ext uri="{FF2B5EF4-FFF2-40B4-BE49-F238E27FC236}">
                  <a16:creationId xmlns:a16="http://schemas.microsoft.com/office/drawing/2014/main" id="{E7F5747E-514B-4CF7-B6B0-DAD7149097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1" name="Freeform 21">
              <a:extLst>
                <a:ext uri="{FF2B5EF4-FFF2-40B4-BE49-F238E27FC236}">
                  <a16:creationId xmlns:a16="http://schemas.microsoft.com/office/drawing/2014/main" id="{931614BB-1593-40ED-8113-2BD11870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2" name="Freeform 22">
              <a:extLst>
                <a:ext uri="{FF2B5EF4-FFF2-40B4-BE49-F238E27FC236}">
                  <a16:creationId xmlns:a16="http://schemas.microsoft.com/office/drawing/2014/main" id="{2691871F-F15C-4E19-BC9C-78E5748D7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sp>
        <p:nvSpPr>
          <p:cNvPr id="24" name="Freeform 6">
            <a:extLst>
              <a:ext uri="{FF2B5EF4-FFF2-40B4-BE49-F238E27FC236}">
                <a16:creationId xmlns:a16="http://schemas.microsoft.com/office/drawing/2014/main" id="{8576F020-8157-45CE-B1D9-6FA47AFEB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1159566"/>
            <a:ext cx="7560245" cy="453886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p>
      <p:sp>
        <p:nvSpPr>
          <p:cNvPr id="2" name="Title 1">
            <a:extLst>
              <a:ext uri="{FF2B5EF4-FFF2-40B4-BE49-F238E27FC236}">
                <a16:creationId xmlns:a16="http://schemas.microsoft.com/office/drawing/2014/main" id="{089CC5F7-BE22-4DAC-96C4-80C21FE667E0}"/>
              </a:ext>
            </a:extLst>
          </p:cNvPr>
          <p:cNvSpPr>
            <a:spLocks noGrp="1"/>
          </p:cNvSpPr>
          <p:nvPr>
            <p:ph type="ctrTitle"/>
          </p:nvPr>
        </p:nvSpPr>
        <p:spPr>
          <a:xfrm>
            <a:off x="987215" y="1318590"/>
            <a:ext cx="5102159" cy="4220820"/>
          </a:xfrm>
        </p:spPr>
        <p:txBody>
          <a:bodyPr anchor="ctr">
            <a:normAutofit/>
          </a:bodyPr>
          <a:lstStyle/>
          <a:p>
            <a:r>
              <a:rPr lang="en-US" dirty="0">
                <a:solidFill>
                  <a:srgbClr val="FFFFFF"/>
                </a:solidFill>
              </a:rPr>
              <a:t>Natural Language Processing</a:t>
            </a:r>
          </a:p>
        </p:txBody>
      </p:sp>
      <p:sp>
        <p:nvSpPr>
          <p:cNvPr id="4" name="Rectangle: Rounded Corners 3">
            <a:extLst>
              <a:ext uri="{FF2B5EF4-FFF2-40B4-BE49-F238E27FC236}">
                <a16:creationId xmlns:a16="http://schemas.microsoft.com/office/drawing/2014/main" id="{D1D5FC26-D75D-48C2-82CB-06D4DD3A9CF1}"/>
              </a:ext>
            </a:extLst>
          </p:cNvPr>
          <p:cNvSpPr/>
          <p:nvPr/>
        </p:nvSpPr>
        <p:spPr>
          <a:xfrm>
            <a:off x="7990936" y="1318590"/>
            <a:ext cx="3826605" cy="4299917"/>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r>
              <a:rPr lang="en-US" sz="2800" b="1" dirty="0"/>
              <a:t>“Natural language processing</a:t>
            </a:r>
            <a:r>
              <a:rPr lang="en-US" sz="2800" dirty="0"/>
              <a:t> (NLP) describes the field of getting computers to understand language how we as humans do.” –Lab 5.03</a:t>
            </a:r>
          </a:p>
        </p:txBody>
      </p:sp>
    </p:spTree>
    <p:extLst>
      <p:ext uri="{BB962C8B-B14F-4D97-AF65-F5344CB8AC3E}">
        <p14:creationId xmlns:p14="http://schemas.microsoft.com/office/powerpoint/2010/main" val="1337221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317EBE3-FF86-4DA1-BC9A-331F7F214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cxnSp>
        <p:nvCxnSpPr>
          <p:cNvPr id="12" name="Straight Connector 11">
            <a:extLst>
              <a:ext uri="{FF2B5EF4-FFF2-40B4-BE49-F238E27FC236}">
                <a16:creationId xmlns:a16="http://schemas.microsoft.com/office/drawing/2014/main" id="{34D43EC1-35FA-4FC3-8526-F655CEB09D9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71831"/>
            <a:ext cx="0" cy="3200400"/>
          </a:xfrm>
          <a:prstGeom prst="line">
            <a:avLst/>
          </a:prstGeom>
          <a:ln w="1587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7A03E380-9CD1-4ABA-A763-9F9D252B89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009967" y="0"/>
            <a:ext cx="6176982" cy="6853245"/>
            <a:chOff x="2487613" y="285750"/>
            <a:chExt cx="2428876" cy="5654676"/>
          </a:xfrm>
          <a:solidFill>
            <a:schemeClr val="bg1">
              <a:alpha val="30000"/>
            </a:schemeClr>
          </a:solidFill>
        </p:grpSpPr>
        <p:sp>
          <p:nvSpPr>
            <p:cNvPr id="15" name="Freeform 11">
              <a:extLst>
                <a:ext uri="{FF2B5EF4-FFF2-40B4-BE49-F238E27FC236}">
                  <a16:creationId xmlns:a16="http://schemas.microsoft.com/office/drawing/2014/main" id="{66E01B84-4C2B-4DE5-90C8-9C4001A75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6" name="Freeform 12">
              <a:extLst>
                <a:ext uri="{FF2B5EF4-FFF2-40B4-BE49-F238E27FC236}">
                  <a16:creationId xmlns:a16="http://schemas.microsoft.com/office/drawing/2014/main" id="{64CE5A7A-D5C5-4FE5-860C-0B5748FDE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7" name="Freeform 13">
              <a:extLst>
                <a:ext uri="{FF2B5EF4-FFF2-40B4-BE49-F238E27FC236}">
                  <a16:creationId xmlns:a16="http://schemas.microsoft.com/office/drawing/2014/main" id="{016A7D2A-6EEA-47B8-A763-7D82E41B3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8" name="Freeform 14">
              <a:extLst>
                <a:ext uri="{FF2B5EF4-FFF2-40B4-BE49-F238E27FC236}">
                  <a16:creationId xmlns:a16="http://schemas.microsoft.com/office/drawing/2014/main" id="{E758F6E7-6DEC-48D0-ACB1-E5E26B13E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9" name="Freeform 15">
              <a:extLst>
                <a:ext uri="{FF2B5EF4-FFF2-40B4-BE49-F238E27FC236}">
                  <a16:creationId xmlns:a16="http://schemas.microsoft.com/office/drawing/2014/main" id="{B56657FF-C027-42E7-859B-902929B6F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0" name="Freeform 16">
              <a:extLst>
                <a:ext uri="{FF2B5EF4-FFF2-40B4-BE49-F238E27FC236}">
                  <a16:creationId xmlns:a16="http://schemas.microsoft.com/office/drawing/2014/main" id="{79047F2A-5978-46C6-B3A2-54AAC2136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21" name="Freeform 17">
              <a:extLst>
                <a:ext uri="{FF2B5EF4-FFF2-40B4-BE49-F238E27FC236}">
                  <a16:creationId xmlns:a16="http://schemas.microsoft.com/office/drawing/2014/main" id="{F3BE8FD1-0A72-4640-AC7A-2E057273F8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2" name="Freeform 18">
              <a:extLst>
                <a:ext uri="{FF2B5EF4-FFF2-40B4-BE49-F238E27FC236}">
                  <a16:creationId xmlns:a16="http://schemas.microsoft.com/office/drawing/2014/main" id="{752FC782-A372-4D11-B20D-958955E56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3" name="Freeform 19">
              <a:extLst>
                <a:ext uri="{FF2B5EF4-FFF2-40B4-BE49-F238E27FC236}">
                  <a16:creationId xmlns:a16="http://schemas.microsoft.com/office/drawing/2014/main" id="{AA00B2F1-BEE2-444A-8249-C8E3212CA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4" y="468286"/>
              <a:ext cx="1768475" cy="4262464"/>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4" name="Freeform 20">
              <a:extLst>
                <a:ext uri="{FF2B5EF4-FFF2-40B4-BE49-F238E27FC236}">
                  <a16:creationId xmlns:a16="http://schemas.microsoft.com/office/drawing/2014/main" id="{E7F5747E-514B-4CF7-B6B0-DAD7149097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5" name="Freeform 21">
              <a:extLst>
                <a:ext uri="{FF2B5EF4-FFF2-40B4-BE49-F238E27FC236}">
                  <a16:creationId xmlns:a16="http://schemas.microsoft.com/office/drawing/2014/main" id="{931614BB-1593-40ED-8113-2BD11870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6" name="Freeform 22">
              <a:extLst>
                <a:ext uri="{FF2B5EF4-FFF2-40B4-BE49-F238E27FC236}">
                  <a16:creationId xmlns:a16="http://schemas.microsoft.com/office/drawing/2014/main" id="{2691871F-F15C-4E19-BC9C-78E5748D7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sp>
        <p:nvSpPr>
          <p:cNvPr id="6" name="Arrow: Pentagon 5">
            <a:extLst>
              <a:ext uri="{FF2B5EF4-FFF2-40B4-BE49-F238E27FC236}">
                <a16:creationId xmlns:a16="http://schemas.microsoft.com/office/drawing/2014/main" id="{62C327B6-77E6-4D18-9301-FD83FD69407D}"/>
              </a:ext>
            </a:extLst>
          </p:cNvPr>
          <p:cNvSpPr/>
          <p:nvPr/>
        </p:nvSpPr>
        <p:spPr>
          <a:xfrm rot="5400000">
            <a:off x="1468904" y="-671327"/>
            <a:ext cx="2012425" cy="3797531"/>
          </a:xfrm>
          <a:prstGeom prst="homePlate">
            <a:avLst/>
          </a:prstGeom>
        </p:spPr>
        <p:style>
          <a:lnRef idx="2">
            <a:schemeClr val="accent3">
              <a:shade val="50000"/>
            </a:schemeClr>
          </a:lnRef>
          <a:fillRef idx="1">
            <a:schemeClr val="accent3"/>
          </a:fillRef>
          <a:effectRef idx="0">
            <a:schemeClr val="accent3"/>
          </a:effectRef>
          <a:fontRef idx="minor">
            <a:schemeClr val="lt1"/>
          </a:fontRef>
        </p:style>
        <p:txBody>
          <a:bodyPr vert="vert270" rtlCol="0" anchor="ctr"/>
          <a:lstStyle/>
          <a:p>
            <a:pPr algn="ctr"/>
            <a:r>
              <a:rPr lang="en-US" sz="4800" dirty="0"/>
              <a:t>Goal:</a:t>
            </a:r>
          </a:p>
        </p:txBody>
      </p:sp>
      <p:sp>
        <p:nvSpPr>
          <p:cNvPr id="28" name="Rectangle: Rounded Corners 27">
            <a:extLst>
              <a:ext uri="{FF2B5EF4-FFF2-40B4-BE49-F238E27FC236}">
                <a16:creationId xmlns:a16="http://schemas.microsoft.com/office/drawing/2014/main" id="{274D2EAA-A43B-4AF8-B44A-75497C6B4332}"/>
              </a:ext>
            </a:extLst>
          </p:cNvPr>
          <p:cNvSpPr/>
          <p:nvPr/>
        </p:nvSpPr>
        <p:spPr>
          <a:xfrm>
            <a:off x="629712" y="3035869"/>
            <a:ext cx="3630706" cy="2662517"/>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Employ NLP to create a model that can differentiate between post from different subreddits</a:t>
            </a:r>
          </a:p>
        </p:txBody>
      </p:sp>
      <p:grpSp>
        <p:nvGrpSpPr>
          <p:cNvPr id="148" name="Group 147">
            <a:extLst>
              <a:ext uri="{FF2B5EF4-FFF2-40B4-BE49-F238E27FC236}">
                <a16:creationId xmlns:a16="http://schemas.microsoft.com/office/drawing/2014/main" id="{37D56407-CAD9-4669-9C54-231550489511}"/>
              </a:ext>
            </a:extLst>
          </p:cNvPr>
          <p:cNvGrpSpPr/>
          <p:nvPr/>
        </p:nvGrpSpPr>
        <p:grpSpPr>
          <a:xfrm>
            <a:off x="4194710" y="-7441"/>
            <a:ext cx="8128000" cy="2870461"/>
            <a:chOff x="4194710" y="-7441"/>
            <a:chExt cx="8128000" cy="2870461"/>
          </a:xfrm>
        </p:grpSpPr>
        <p:grpSp>
          <p:nvGrpSpPr>
            <p:cNvPr id="123" name="Group 122">
              <a:extLst>
                <a:ext uri="{FF2B5EF4-FFF2-40B4-BE49-F238E27FC236}">
                  <a16:creationId xmlns:a16="http://schemas.microsoft.com/office/drawing/2014/main" id="{8BF9D207-E19B-4CB7-B95B-F91D97B816B8}"/>
                </a:ext>
              </a:extLst>
            </p:cNvPr>
            <p:cNvGrpSpPr/>
            <p:nvPr/>
          </p:nvGrpSpPr>
          <p:grpSpPr>
            <a:xfrm>
              <a:off x="4194710" y="-7441"/>
              <a:ext cx="8128000" cy="2870461"/>
              <a:chOff x="4194710" y="-7441"/>
              <a:chExt cx="8128000" cy="2870461"/>
            </a:xfrm>
          </p:grpSpPr>
          <p:sp>
            <p:nvSpPr>
              <p:cNvPr id="124" name="Block Arc 123">
                <a:extLst>
                  <a:ext uri="{FF2B5EF4-FFF2-40B4-BE49-F238E27FC236}">
                    <a16:creationId xmlns:a16="http://schemas.microsoft.com/office/drawing/2014/main" id="{6A4D01E2-B0C0-470C-BB5C-801BEAF93FDD}"/>
                  </a:ext>
                </a:extLst>
              </p:cNvPr>
              <p:cNvSpPr/>
              <p:nvPr/>
            </p:nvSpPr>
            <p:spPr>
              <a:xfrm rot="5400000">
                <a:off x="4194916" y="25470"/>
                <a:ext cx="2685891" cy="2686304"/>
              </a:xfrm>
              <a:prstGeom prst="blockArc">
                <a:avLst>
                  <a:gd name="adj1" fmla="val 13500000"/>
                  <a:gd name="adj2" fmla="val 18900000"/>
                  <a:gd name="adj3" fmla="val 4960"/>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25" name="Block Arc 124">
                <a:extLst>
                  <a:ext uri="{FF2B5EF4-FFF2-40B4-BE49-F238E27FC236}">
                    <a16:creationId xmlns:a16="http://schemas.microsoft.com/office/drawing/2014/main" id="{18B4B988-73B3-40C6-95E7-B6B807DE1C1E}"/>
                  </a:ext>
                </a:extLst>
              </p:cNvPr>
              <p:cNvSpPr/>
              <p:nvPr/>
            </p:nvSpPr>
            <p:spPr>
              <a:xfrm rot="16200000">
                <a:off x="6959249" y="-7647"/>
                <a:ext cx="2685891" cy="2686304"/>
              </a:xfrm>
              <a:prstGeom prst="blockArc">
                <a:avLst>
                  <a:gd name="adj1" fmla="val 13500000"/>
                  <a:gd name="adj2" fmla="val 18900000"/>
                  <a:gd name="adj3" fmla="val 4960"/>
                </a:avLst>
              </a:prstGeom>
            </p:spPr>
            <p:style>
              <a:lnRef idx="2">
                <a:schemeClr val="lt1">
                  <a:hueOff val="0"/>
                  <a:satOff val="0"/>
                  <a:lumOff val="0"/>
                  <a:alphaOff val="0"/>
                </a:schemeClr>
              </a:lnRef>
              <a:fillRef idx="1">
                <a:schemeClr val="accent2">
                  <a:hueOff val="-477861"/>
                  <a:satOff val="-11515"/>
                  <a:lumOff val="-6928"/>
                  <a:alphaOff val="0"/>
                </a:schemeClr>
              </a:fillRef>
              <a:effectRef idx="0">
                <a:schemeClr val="accent2">
                  <a:hueOff val="-477861"/>
                  <a:satOff val="-11515"/>
                  <a:lumOff val="-6928"/>
                  <a:alphaOff val="0"/>
                </a:schemeClr>
              </a:effectRef>
              <a:fontRef idx="minor">
                <a:schemeClr val="lt1"/>
              </a:fontRef>
            </p:style>
          </p:sp>
          <p:sp>
            <p:nvSpPr>
              <p:cNvPr id="126" name="Freeform: Shape 125">
                <a:extLst>
                  <a:ext uri="{FF2B5EF4-FFF2-40B4-BE49-F238E27FC236}">
                    <a16:creationId xmlns:a16="http://schemas.microsoft.com/office/drawing/2014/main" id="{6C161E4F-F013-4E42-A588-FA5D254D5CDD}"/>
                  </a:ext>
                </a:extLst>
              </p:cNvPr>
              <p:cNvSpPr/>
              <p:nvPr/>
            </p:nvSpPr>
            <p:spPr>
              <a:xfrm>
                <a:off x="7276847" y="2325670"/>
                <a:ext cx="2039315" cy="537350"/>
              </a:xfrm>
              <a:custGeom>
                <a:avLst/>
                <a:gdLst>
                  <a:gd name="connsiteX0" fmla="*/ 0 w 2039315"/>
                  <a:gd name="connsiteY0" fmla="*/ 0 h 537350"/>
                  <a:gd name="connsiteX1" fmla="*/ 2039315 w 2039315"/>
                  <a:gd name="connsiteY1" fmla="*/ 0 h 537350"/>
                  <a:gd name="connsiteX2" fmla="*/ 2039315 w 2039315"/>
                  <a:gd name="connsiteY2" fmla="*/ 537350 h 537350"/>
                  <a:gd name="connsiteX3" fmla="*/ 0 w 2039315"/>
                  <a:gd name="connsiteY3" fmla="*/ 537350 h 537350"/>
                  <a:gd name="connsiteX4" fmla="*/ 0 w 2039315"/>
                  <a:gd name="connsiteY4" fmla="*/ 0 h 537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9315" h="537350">
                    <a:moveTo>
                      <a:pt x="0" y="0"/>
                    </a:moveTo>
                    <a:lnTo>
                      <a:pt x="2039315" y="0"/>
                    </a:lnTo>
                    <a:lnTo>
                      <a:pt x="2039315" y="537350"/>
                    </a:lnTo>
                    <a:lnTo>
                      <a:pt x="0" y="53735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t>Vectorizer</a:t>
                </a:r>
              </a:p>
            </p:txBody>
          </p:sp>
          <p:sp>
            <p:nvSpPr>
              <p:cNvPr id="127" name="Block Arc 126">
                <a:extLst>
                  <a:ext uri="{FF2B5EF4-FFF2-40B4-BE49-F238E27FC236}">
                    <a16:creationId xmlns:a16="http://schemas.microsoft.com/office/drawing/2014/main" id="{ECBEF60F-2DC1-43D3-A985-5D208B17B516}"/>
                  </a:ext>
                </a:extLst>
              </p:cNvPr>
              <p:cNvSpPr/>
              <p:nvPr/>
            </p:nvSpPr>
            <p:spPr>
              <a:xfrm rot="5400000">
                <a:off x="6873092" y="-7647"/>
                <a:ext cx="2685891" cy="2686304"/>
              </a:xfrm>
              <a:prstGeom prst="blockArc">
                <a:avLst>
                  <a:gd name="adj1" fmla="val 13500000"/>
                  <a:gd name="adj2" fmla="val 18900000"/>
                  <a:gd name="adj3" fmla="val 4960"/>
                </a:avLst>
              </a:prstGeom>
            </p:spPr>
            <p:style>
              <a:lnRef idx="2">
                <a:schemeClr val="lt1">
                  <a:hueOff val="0"/>
                  <a:satOff val="0"/>
                  <a:lumOff val="0"/>
                  <a:alphaOff val="0"/>
                </a:schemeClr>
              </a:lnRef>
              <a:fillRef idx="1">
                <a:schemeClr val="accent2">
                  <a:hueOff val="-955721"/>
                  <a:satOff val="-23029"/>
                  <a:lumOff val="-13857"/>
                  <a:alphaOff val="0"/>
                </a:schemeClr>
              </a:fillRef>
              <a:effectRef idx="0">
                <a:schemeClr val="accent2">
                  <a:hueOff val="-955721"/>
                  <a:satOff val="-23029"/>
                  <a:lumOff val="-13857"/>
                  <a:alphaOff val="0"/>
                </a:schemeClr>
              </a:effectRef>
              <a:fontRef idx="minor">
                <a:schemeClr val="lt1"/>
              </a:fontRef>
            </p:style>
          </p:sp>
          <p:sp>
            <p:nvSpPr>
              <p:cNvPr id="128" name="Block Arc 127">
                <a:extLst>
                  <a:ext uri="{FF2B5EF4-FFF2-40B4-BE49-F238E27FC236}">
                    <a16:creationId xmlns:a16="http://schemas.microsoft.com/office/drawing/2014/main" id="{9869E3B9-54A0-4081-9D72-10493556FE9C}"/>
                  </a:ext>
                </a:extLst>
              </p:cNvPr>
              <p:cNvSpPr/>
              <p:nvPr/>
            </p:nvSpPr>
            <p:spPr>
              <a:xfrm rot="16200000">
                <a:off x="9636612" y="-7647"/>
                <a:ext cx="2685891" cy="2686304"/>
              </a:xfrm>
              <a:prstGeom prst="blockArc">
                <a:avLst>
                  <a:gd name="adj1" fmla="val 13500000"/>
                  <a:gd name="adj2" fmla="val 18900000"/>
                  <a:gd name="adj3" fmla="val 4960"/>
                </a:avLst>
              </a:prstGeom>
            </p:spPr>
            <p:style>
              <a:lnRef idx="2">
                <a:schemeClr val="lt1">
                  <a:hueOff val="0"/>
                  <a:satOff val="0"/>
                  <a:lumOff val="0"/>
                  <a:alphaOff val="0"/>
                </a:schemeClr>
              </a:lnRef>
              <a:fillRef idx="1">
                <a:schemeClr val="accent2">
                  <a:hueOff val="-1433582"/>
                  <a:satOff val="-34544"/>
                  <a:lumOff val="-20785"/>
                  <a:alphaOff val="0"/>
                </a:schemeClr>
              </a:fillRef>
              <a:effectRef idx="0">
                <a:schemeClr val="accent2">
                  <a:hueOff val="-1433582"/>
                  <a:satOff val="-34544"/>
                  <a:lumOff val="-20785"/>
                  <a:alphaOff val="0"/>
                </a:schemeClr>
              </a:effectRef>
              <a:fontRef idx="minor">
                <a:schemeClr val="lt1"/>
              </a:fontRef>
            </p:style>
          </p:sp>
          <p:sp>
            <p:nvSpPr>
              <p:cNvPr id="129" name="Freeform: Shape 128">
                <a:extLst>
                  <a:ext uri="{FF2B5EF4-FFF2-40B4-BE49-F238E27FC236}">
                    <a16:creationId xmlns:a16="http://schemas.microsoft.com/office/drawing/2014/main" id="{531AC852-7AC2-4533-B90F-5D8BB9A2343B}"/>
                  </a:ext>
                </a:extLst>
              </p:cNvPr>
              <p:cNvSpPr/>
              <p:nvPr/>
            </p:nvSpPr>
            <p:spPr>
              <a:xfrm>
                <a:off x="9758326" y="2325670"/>
                <a:ext cx="2039315" cy="537350"/>
              </a:xfrm>
              <a:custGeom>
                <a:avLst/>
                <a:gdLst>
                  <a:gd name="connsiteX0" fmla="*/ 0 w 2039315"/>
                  <a:gd name="connsiteY0" fmla="*/ 0 h 537350"/>
                  <a:gd name="connsiteX1" fmla="*/ 2039315 w 2039315"/>
                  <a:gd name="connsiteY1" fmla="*/ 0 h 537350"/>
                  <a:gd name="connsiteX2" fmla="*/ 2039315 w 2039315"/>
                  <a:gd name="connsiteY2" fmla="*/ 537350 h 537350"/>
                  <a:gd name="connsiteX3" fmla="*/ 0 w 2039315"/>
                  <a:gd name="connsiteY3" fmla="*/ 537350 h 537350"/>
                  <a:gd name="connsiteX4" fmla="*/ 0 w 2039315"/>
                  <a:gd name="connsiteY4" fmla="*/ 0 h 537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9315" h="537350">
                    <a:moveTo>
                      <a:pt x="0" y="0"/>
                    </a:moveTo>
                    <a:lnTo>
                      <a:pt x="2039315" y="0"/>
                    </a:lnTo>
                    <a:lnTo>
                      <a:pt x="2039315" y="537350"/>
                    </a:lnTo>
                    <a:lnTo>
                      <a:pt x="0" y="53735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Numeric Data</a:t>
                </a:r>
              </a:p>
            </p:txBody>
          </p:sp>
          <p:sp>
            <p:nvSpPr>
              <p:cNvPr id="130" name="Freeform: Shape 129">
                <a:extLst>
                  <a:ext uri="{FF2B5EF4-FFF2-40B4-BE49-F238E27FC236}">
                    <a16:creationId xmlns:a16="http://schemas.microsoft.com/office/drawing/2014/main" id="{860BE887-EF5D-4430-8BAB-C8EAEC612FAC}"/>
                  </a:ext>
                </a:extLst>
              </p:cNvPr>
              <p:cNvSpPr/>
              <p:nvPr/>
            </p:nvSpPr>
            <p:spPr>
              <a:xfrm>
                <a:off x="7327573" y="436045"/>
                <a:ext cx="1885032" cy="1885032"/>
              </a:xfrm>
              <a:custGeom>
                <a:avLst/>
                <a:gdLst>
                  <a:gd name="connsiteX0" fmla="*/ 0 w 1885032"/>
                  <a:gd name="connsiteY0" fmla="*/ 942516 h 1885032"/>
                  <a:gd name="connsiteX1" fmla="*/ 942516 w 1885032"/>
                  <a:gd name="connsiteY1" fmla="*/ 0 h 1885032"/>
                  <a:gd name="connsiteX2" fmla="*/ 1885032 w 1885032"/>
                  <a:gd name="connsiteY2" fmla="*/ 942516 h 1885032"/>
                  <a:gd name="connsiteX3" fmla="*/ 942516 w 1885032"/>
                  <a:gd name="connsiteY3" fmla="*/ 1885032 h 1885032"/>
                  <a:gd name="connsiteX4" fmla="*/ 0 w 1885032"/>
                  <a:gd name="connsiteY4" fmla="*/ 942516 h 1885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5032" h="1885032">
                    <a:moveTo>
                      <a:pt x="0" y="942516"/>
                    </a:moveTo>
                    <a:cubicBezTo>
                      <a:pt x="0" y="421979"/>
                      <a:pt x="421979" y="0"/>
                      <a:pt x="942516" y="0"/>
                    </a:cubicBezTo>
                    <a:cubicBezTo>
                      <a:pt x="1463053" y="0"/>
                      <a:pt x="1885032" y="421979"/>
                      <a:pt x="1885032" y="942516"/>
                    </a:cubicBezTo>
                    <a:cubicBezTo>
                      <a:pt x="1885032" y="1463053"/>
                      <a:pt x="1463053" y="1885032"/>
                      <a:pt x="942516" y="1885032"/>
                    </a:cubicBezTo>
                    <a:cubicBezTo>
                      <a:pt x="421979" y="1885032"/>
                      <a:pt x="0" y="1463053"/>
                      <a:pt x="0" y="942516"/>
                    </a:cubicBezTo>
                    <a:close/>
                  </a:path>
                </a:pathLst>
              </a:custGeom>
              <a:solidFill>
                <a:schemeClr val="tx2">
                  <a:lumMod val="20000"/>
                  <a:lumOff val="80000"/>
                </a:schemeClr>
              </a:solidFill>
            </p:spPr>
            <p:style>
              <a:lnRef idx="1">
                <a:schemeClr val="dk1"/>
              </a:lnRef>
              <a:fillRef idx="2">
                <a:schemeClr val="dk1"/>
              </a:fillRef>
              <a:effectRef idx="1">
                <a:schemeClr val="dk1"/>
              </a:effectRef>
              <a:fontRef idx="minor">
                <a:schemeClr val="dk1"/>
              </a:fontRef>
            </p:style>
            <p:txBody>
              <a:bodyPr spcFirstLastPara="0" vert="horz" wrap="square" lIns="377006" tIns="188504" rIns="377007" bIns="188503" numCol="1" spcCol="1270" anchor="ctr" anchorCtr="0">
                <a:noAutofit/>
              </a:bodyPr>
              <a:lstStyle/>
              <a:p>
                <a:pPr marL="0" lvl="0" indent="0" algn="ctr" defTabSz="933450">
                  <a:lnSpc>
                    <a:spcPct val="90000"/>
                  </a:lnSpc>
                  <a:spcBef>
                    <a:spcPct val="0"/>
                  </a:spcBef>
                  <a:spcAft>
                    <a:spcPct val="35000"/>
                  </a:spcAft>
                  <a:buNone/>
                </a:pPr>
                <a:endParaRPr lang="en-US" sz="2100" kern="1200" dirty="0"/>
              </a:p>
            </p:txBody>
          </p:sp>
          <p:sp>
            <p:nvSpPr>
              <p:cNvPr id="131" name="Freeform: Shape 130">
                <a:extLst>
                  <a:ext uri="{FF2B5EF4-FFF2-40B4-BE49-F238E27FC236}">
                    <a16:creationId xmlns:a16="http://schemas.microsoft.com/office/drawing/2014/main" id="{7DD9F6EF-819C-45B6-B099-DA30082FD6B2}"/>
                  </a:ext>
                </a:extLst>
              </p:cNvPr>
              <p:cNvSpPr/>
              <p:nvPr/>
            </p:nvSpPr>
            <p:spPr>
              <a:xfrm>
                <a:off x="5110727" y="472546"/>
                <a:ext cx="773688" cy="773706"/>
              </a:xfrm>
              <a:custGeom>
                <a:avLst/>
                <a:gdLst>
                  <a:gd name="connsiteX0" fmla="*/ 0 w 773688"/>
                  <a:gd name="connsiteY0" fmla="*/ 386853 h 773706"/>
                  <a:gd name="connsiteX1" fmla="*/ 386844 w 773688"/>
                  <a:gd name="connsiteY1" fmla="*/ 0 h 773706"/>
                  <a:gd name="connsiteX2" fmla="*/ 773688 w 773688"/>
                  <a:gd name="connsiteY2" fmla="*/ 386853 h 773706"/>
                  <a:gd name="connsiteX3" fmla="*/ 386844 w 773688"/>
                  <a:gd name="connsiteY3" fmla="*/ 773706 h 773706"/>
                  <a:gd name="connsiteX4" fmla="*/ 0 w 773688"/>
                  <a:gd name="connsiteY4" fmla="*/ 386853 h 773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688" h="773706">
                    <a:moveTo>
                      <a:pt x="0" y="386853"/>
                    </a:moveTo>
                    <a:cubicBezTo>
                      <a:pt x="0" y="173200"/>
                      <a:pt x="173196" y="0"/>
                      <a:pt x="386844" y="0"/>
                    </a:cubicBezTo>
                    <a:cubicBezTo>
                      <a:pt x="600492" y="0"/>
                      <a:pt x="773688" y="173200"/>
                      <a:pt x="773688" y="386853"/>
                    </a:cubicBezTo>
                    <a:cubicBezTo>
                      <a:pt x="773688" y="600506"/>
                      <a:pt x="600492" y="773706"/>
                      <a:pt x="386844" y="773706"/>
                    </a:cubicBezTo>
                    <a:cubicBezTo>
                      <a:pt x="173196" y="773706"/>
                      <a:pt x="0" y="600506"/>
                      <a:pt x="0" y="386853"/>
                    </a:cubicBezTo>
                    <a:close/>
                  </a:path>
                </a:pathLst>
              </a:custGeom>
            </p:spPr>
            <p:style>
              <a:lnRef idx="2">
                <a:schemeClr val="lt1">
                  <a:hueOff val="0"/>
                  <a:satOff val="0"/>
                  <a:lumOff val="0"/>
                  <a:alphaOff val="0"/>
                </a:schemeClr>
              </a:lnRef>
              <a:fillRef idx="1">
                <a:schemeClr val="accent2">
                  <a:alpha val="50000"/>
                  <a:hueOff val="-238930"/>
                  <a:satOff val="-5757"/>
                  <a:lumOff val="-3464"/>
                  <a:alphaOff val="0"/>
                </a:schemeClr>
              </a:fillRef>
              <a:effectRef idx="0">
                <a:schemeClr val="accent2">
                  <a:alpha val="50000"/>
                  <a:hueOff val="-238930"/>
                  <a:satOff val="-5757"/>
                  <a:lumOff val="-3464"/>
                  <a:alphaOff val="0"/>
                </a:schemeClr>
              </a:effectRef>
              <a:fontRef idx="minor">
                <a:schemeClr val="tx1"/>
              </a:fontRef>
            </p:style>
            <p:txBody>
              <a:bodyPr spcFirstLastPara="0" vert="horz" wrap="square" lIns="162834" tIns="162837" rIns="162834" bIns="162837" numCol="1" spcCol="1270" anchor="ctr" anchorCtr="0">
                <a:noAutofit/>
              </a:bodyPr>
              <a:lstStyle/>
              <a:p>
                <a:pPr marL="0" lvl="0" indent="0" algn="ctr" defTabSz="577850">
                  <a:lnSpc>
                    <a:spcPct val="90000"/>
                  </a:lnSpc>
                  <a:spcBef>
                    <a:spcPct val="0"/>
                  </a:spcBef>
                  <a:spcAft>
                    <a:spcPct val="35000"/>
                  </a:spcAft>
                  <a:buNone/>
                </a:pPr>
                <a:endParaRPr lang="en-US" sz="1300" kern="1200" dirty="0"/>
              </a:p>
            </p:txBody>
          </p:sp>
          <p:sp>
            <p:nvSpPr>
              <p:cNvPr id="132" name="Oval 131">
                <a:extLst>
                  <a:ext uri="{FF2B5EF4-FFF2-40B4-BE49-F238E27FC236}">
                    <a16:creationId xmlns:a16="http://schemas.microsoft.com/office/drawing/2014/main" id="{C71B3561-1E70-42F0-BCC5-1F177C24234B}"/>
                  </a:ext>
                </a:extLst>
              </p:cNvPr>
              <p:cNvSpPr/>
              <p:nvPr/>
            </p:nvSpPr>
            <p:spPr>
              <a:xfrm>
                <a:off x="4714271" y="1101517"/>
                <a:ext cx="505834" cy="505632"/>
              </a:xfrm>
              <a:prstGeom prst="ellipse">
                <a:avLst/>
              </a:prstGeom>
            </p:spPr>
            <p:style>
              <a:lnRef idx="2">
                <a:schemeClr val="lt1">
                  <a:hueOff val="0"/>
                  <a:satOff val="0"/>
                  <a:lumOff val="0"/>
                  <a:alphaOff val="0"/>
                </a:schemeClr>
              </a:lnRef>
              <a:fillRef idx="1">
                <a:schemeClr val="accent2">
                  <a:alpha val="50000"/>
                  <a:hueOff val="-477861"/>
                  <a:satOff val="-11515"/>
                  <a:lumOff val="-6928"/>
                  <a:alphaOff val="0"/>
                </a:schemeClr>
              </a:fillRef>
              <a:effectRef idx="0">
                <a:schemeClr val="accent2">
                  <a:alpha val="50000"/>
                  <a:hueOff val="-477861"/>
                  <a:satOff val="-11515"/>
                  <a:lumOff val="-6928"/>
                  <a:alphaOff val="0"/>
                </a:schemeClr>
              </a:effectRef>
              <a:fontRef idx="minor">
                <a:schemeClr val="tx1"/>
              </a:fontRef>
            </p:style>
          </p:sp>
          <p:sp>
            <p:nvSpPr>
              <p:cNvPr id="133" name="Oval 132">
                <a:extLst>
                  <a:ext uri="{FF2B5EF4-FFF2-40B4-BE49-F238E27FC236}">
                    <a16:creationId xmlns:a16="http://schemas.microsoft.com/office/drawing/2014/main" id="{DC9A7AF7-7F45-4218-97D1-F557E8A7ACF1}"/>
                  </a:ext>
                </a:extLst>
              </p:cNvPr>
              <p:cNvSpPr/>
              <p:nvPr/>
            </p:nvSpPr>
            <p:spPr>
              <a:xfrm>
                <a:off x="5936491" y="544865"/>
                <a:ext cx="356130" cy="355898"/>
              </a:xfrm>
              <a:prstGeom prst="ellipse">
                <a:avLst/>
              </a:prstGeom>
            </p:spPr>
            <p:style>
              <a:lnRef idx="2">
                <a:schemeClr val="lt1">
                  <a:hueOff val="0"/>
                  <a:satOff val="0"/>
                  <a:lumOff val="0"/>
                  <a:alphaOff val="0"/>
                </a:schemeClr>
              </a:lnRef>
              <a:fillRef idx="1">
                <a:schemeClr val="accent2">
                  <a:alpha val="50000"/>
                  <a:hueOff val="-716791"/>
                  <a:satOff val="-17272"/>
                  <a:lumOff val="-10393"/>
                  <a:alphaOff val="0"/>
                </a:schemeClr>
              </a:fillRef>
              <a:effectRef idx="0">
                <a:schemeClr val="accent2">
                  <a:alpha val="50000"/>
                  <a:hueOff val="-716791"/>
                  <a:satOff val="-17272"/>
                  <a:lumOff val="-10393"/>
                  <a:alphaOff val="0"/>
                </a:schemeClr>
              </a:effectRef>
              <a:fontRef idx="minor">
                <a:schemeClr val="tx1"/>
              </a:fontRef>
            </p:style>
          </p:sp>
          <p:sp>
            <p:nvSpPr>
              <p:cNvPr id="134" name="Freeform: Shape 133">
                <a:extLst>
                  <a:ext uri="{FF2B5EF4-FFF2-40B4-BE49-F238E27FC236}">
                    <a16:creationId xmlns:a16="http://schemas.microsoft.com/office/drawing/2014/main" id="{A624675C-3451-42EA-8F2C-CAE515F01206}"/>
                  </a:ext>
                </a:extLst>
              </p:cNvPr>
              <p:cNvSpPr/>
              <p:nvPr/>
            </p:nvSpPr>
            <p:spPr>
              <a:xfrm>
                <a:off x="6063846" y="1103487"/>
                <a:ext cx="528441" cy="528453"/>
              </a:xfrm>
              <a:custGeom>
                <a:avLst/>
                <a:gdLst>
                  <a:gd name="connsiteX0" fmla="*/ 0 w 528441"/>
                  <a:gd name="connsiteY0" fmla="*/ 264227 h 528453"/>
                  <a:gd name="connsiteX1" fmla="*/ 264221 w 528441"/>
                  <a:gd name="connsiteY1" fmla="*/ 0 h 528453"/>
                  <a:gd name="connsiteX2" fmla="*/ 528442 w 528441"/>
                  <a:gd name="connsiteY2" fmla="*/ 264227 h 528453"/>
                  <a:gd name="connsiteX3" fmla="*/ 264221 w 528441"/>
                  <a:gd name="connsiteY3" fmla="*/ 528454 h 528453"/>
                  <a:gd name="connsiteX4" fmla="*/ 0 w 528441"/>
                  <a:gd name="connsiteY4" fmla="*/ 264227 h 52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441" h="528453">
                    <a:moveTo>
                      <a:pt x="0" y="264227"/>
                    </a:moveTo>
                    <a:cubicBezTo>
                      <a:pt x="0" y="118298"/>
                      <a:pt x="118296" y="0"/>
                      <a:pt x="264221" y="0"/>
                    </a:cubicBezTo>
                    <a:cubicBezTo>
                      <a:pt x="410146" y="0"/>
                      <a:pt x="528442" y="118298"/>
                      <a:pt x="528442" y="264227"/>
                    </a:cubicBezTo>
                    <a:cubicBezTo>
                      <a:pt x="528442" y="410156"/>
                      <a:pt x="410146" y="528454"/>
                      <a:pt x="264221" y="528454"/>
                    </a:cubicBezTo>
                    <a:cubicBezTo>
                      <a:pt x="118296" y="528454"/>
                      <a:pt x="0" y="410156"/>
                      <a:pt x="0" y="264227"/>
                    </a:cubicBezTo>
                    <a:close/>
                  </a:path>
                </a:pathLst>
              </a:custGeom>
            </p:spPr>
            <p:style>
              <a:lnRef idx="2">
                <a:schemeClr val="lt1">
                  <a:hueOff val="0"/>
                  <a:satOff val="0"/>
                  <a:lumOff val="0"/>
                  <a:alphaOff val="0"/>
                </a:schemeClr>
              </a:lnRef>
              <a:fillRef idx="1">
                <a:schemeClr val="accent2">
                  <a:alpha val="50000"/>
                  <a:hueOff val="-955721"/>
                  <a:satOff val="-23029"/>
                  <a:lumOff val="-13857"/>
                  <a:alphaOff val="0"/>
                </a:schemeClr>
              </a:fillRef>
              <a:effectRef idx="0">
                <a:schemeClr val="accent2">
                  <a:alpha val="50000"/>
                  <a:hueOff val="-955721"/>
                  <a:satOff val="-23029"/>
                  <a:lumOff val="-13857"/>
                  <a:alphaOff val="0"/>
                </a:schemeClr>
              </a:effectRef>
              <a:fontRef idx="minor">
                <a:schemeClr val="tx1"/>
              </a:fontRef>
            </p:style>
            <p:txBody>
              <a:bodyPr spcFirstLastPara="0" vert="horz" wrap="square" lIns="111678" tIns="111680" rIns="111678" bIns="111680" numCol="1" spcCol="1270" anchor="ctr" anchorCtr="0">
                <a:noAutofit/>
              </a:bodyPr>
              <a:lstStyle/>
              <a:p>
                <a:pPr marL="0" lvl="0" indent="0" algn="ctr" defTabSz="400050">
                  <a:lnSpc>
                    <a:spcPct val="90000"/>
                  </a:lnSpc>
                  <a:spcBef>
                    <a:spcPct val="0"/>
                  </a:spcBef>
                  <a:spcAft>
                    <a:spcPct val="35000"/>
                  </a:spcAft>
                  <a:buNone/>
                </a:pPr>
                <a:endParaRPr lang="en-US" sz="900" kern="1200"/>
              </a:p>
            </p:txBody>
          </p:sp>
          <p:sp>
            <p:nvSpPr>
              <p:cNvPr id="135" name="Oval 134">
                <a:extLst>
                  <a:ext uri="{FF2B5EF4-FFF2-40B4-BE49-F238E27FC236}">
                    <a16:creationId xmlns:a16="http://schemas.microsoft.com/office/drawing/2014/main" id="{C00F3562-76C1-444C-A12B-CE69E15913CC}"/>
                  </a:ext>
                </a:extLst>
              </p:cNvPr>
              <p:cNvSpPr/>
              <p:nvPr/>
            </p:nvSpPr>
            <p:spPr>
              <a:xfrm>
                <a:off x="5965998" y="1819774"/>
                <a:ext cx="294323" cy="294130"/>
              </a:xfrm>
              <a:prstGeom prst="ellipse">
                <a:avLst/>
              </a:prstGeom>
            </p:spPr>
            <p:style>
              <a:lnRef idx="2">
                <a:schemeClr val="lt1">
                  <a:hueOff val="0"/>
                  <a:satOff val="0"/>
                  <a:lumOff val="0"/>
                  <a:alphaOff val="0"/>
                </a:schemeClr>
              </a:lnRef>
              <a:fillRef idx="1">
                <a:schemeClr val="accent2">
                  <a:alpha val="50000"/>
                  <a:hueOff val="-1194652"/>
                  <a:satOff val="-28787"/>
                  <a:lumOff val="-17321"/>
                  <a:alphaOff val="0"/>
                </a:schemeClr>
              </a:fillRef>
              <a:effectRef idx="0">
                <a:schemeClr val="accent2">
                  <a:alpha val="50000"/>
                  <a:hueOff val="-1194652"/>
                  <a:satOff val="-28787"/>
                  <a:lumOff val="-17321"/>
                  <a:alphaOff val="0"/>
                </a:schemeClr>
              </a:effectRef>
              <a:fontRef idx="minor">
                <a:schemeClr val="tx1"/>
              </a:fontRef>
            </p:style>
          </p:sp>
          <p:sp>
            <p:nvSpPr>
              <p:cNvPr id="136" name="Freeform: Shape 135">
                <a:extLst>
                  <a:ext uri="{FF2B5EF4-FFF2-40B4-BE49-F238E27FC236}">
                    <a16:creationId xmlns:a16="http://schemas.microsoft.com/office/drawing/2014/main" id="{EEED19D1-21B8-4F2A-AF71-870709CFDBB9}"/>
                  </a:ext>
                </a:extLst>
              </p:cNvPr>
              <p:cNvSpPr/>
              <p:nvPr/>
            </p:nvSpPr>
            <p:spPr>
              <a:xfrm>
                <a:off x="5193032" y="1534353"/>
                <a:ext cx="639409" cy="639424"/>
              </a:xfrm>
              <a:custGeom>
                <a:avLst/>
                <a:gdLst>
                  <a:gd name="connsiteX0" fmla="*/ 0 w 639409"/>
                  <a:gd name="connsiteY0" fmla="*/ 319712 h 639424"/>
                  <a:gd name="connsiteX1" fmla="*/ 319705 w 639409"/>
                  <a:gd name="connsiteY1" fmla="*/ 0 h 639424"/>
                  <a:gd name="connsiteX2" fmla="*/ 639410 w 639409"/>
                  <a:gd name="connsiteY2" fmla="*/ 319712 h 639424"/>
                  <a:gd name="connsiteX3" fmla="*/ 319705 w 639409"/>
                  <a:gd name="connsiteY3" fmla="*/ 639424 h 639424"/>
                  <a:gd name="connsiteX4" fmla="*/ 0 w 639409"/>
                  <a:gd name="connsiteY4" fmla="*/ 319712 h 639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409" h="639424">
                    <a:moveTo>
                      <a:pt x="0" y="319712"/>
                    </a:moveTo>
                    <a:cubicBezTo>
                      <a:pt x="0" y="143140"/>
                      <a:pt x="143137" y="0"/>
                      <a:pt x="319705" y="0"/>
                    </a:cubicBezTo>
                    <a:cubicBezTo>
                      <a:pt x="496273" y="0"/>
                      <a:pt x="639410" y="143140"/>
                      <a:pt x="639410" y="319712"/>
                    </a:cubicBezTo>
                    <a:cubicBezTo>
                      <a:pt x="639410" y="496284"/>
                      <a:pt x="496273" y="639424"/>
                      <a:pt x="319705" y="639424"/>
                    </a:cubicBezTo>
                    <a:cubicBezTo>
                      <a:pt x="143137" y="639424"/>
                      <a:pt x="0" y="496284"/>
                      <a:pt x="0" y="319712"/>
                    </a:cubicBezTo>
                    <a:close/>
                  </a:path>
                </a:pathLst>
              </a:custGeom>
            </p:spPr>
            <p:style>
              <a:lnRef idx="2">
                <a:schemeClr val="lt1">
                  <a:hueOff val="0"/>
                  <a:satOff val="0"/>
                  <a:lumOff val="0"/>
                  <a:alphaOff val="0"/>
                </a:schemeClr>
              </a:lnRef>
              <a:fillRef idx="1">
                <a:schemeClr val="accent2">
                  <a:alpha val="50000"/>
                  <a:hueOff val="-1433582"/>
                  <a:satOff val="-34544"/>
                  <a:lumOff val="-20785"/>
                  <a:alphaOff val="0"/>
                </a:schemeClr>
              </a:fillRef>
              <a:effectRef idx="0">
                <a:schemeClr val="accent2">
                  <a:alpha val="50000"/>
                  <a:hueOff val="-1433582"/>
                  <a:satOff val="-34544"/>
                  <a:lumOff val="-20785"/>
                  <a:alphaOff val="0"/>
                </a:schemeClr>
              </a:effectRef>
              <a:fontRef idx="minor">
                <a:schemeClr val="tx1"/>
              </a:fontRef>
            </p:style>
            <p:txBody>
              <a:bodyPr spcFirstLastPara="0" vert="horz" wrap="square" lIns="135549" tIns="135551" rIns="135549" bIns="135551" numCol="1" spcCol="1270" anchor="ctr" anchorCtr="0">
                <a:noAutofit/>
              </a:bodyPr>
              <a:lstStyle/>
              <a:p>
                <a:pPr marL="0" lvl="0" indent="0" algn="ctr" defTabSz="488950">
                  <a:lnSpc>
                    <a:spcPct val="90000"/>
                  </a:lnSpc>
                  <a:spcBef>
                    <a:spcPct val="0"/>
                  </a:spcBef>
                  <a:spcAft>
                    <a:spcPct val="35000"/>
                  </a:spcAft>
                  <a:buNone/>
                </a:pPr>
                <a:endParaRPr lang="en-US" sz="1100" kern="1200"/>
              </a:p>
            </p:txBody>
          </p:sp>
          <p:sp>
            <p:nvSpPr>
              <p:cNvPr id="138" name="Freeform: Shape 137">
                <a:extLst>
                  <a:ext uri="{FF2B5EF4-FFF2-40B4-BE49-F238E27FC236}">
                    <a16:creationId xmlns:a16="http://schemas.microsoft.com/office/drawing/2014/main" id="{A8E3B719-A138-4750-9F88-B2F7524B2B2E}"/>
                  </a:ext>
                </a:extLst>
              </p:cNvPr>
              <p:cNvSpPr/>
              <p:nvPr/>
            </p:nvSpPr>
            <p:spPr>
              <a:xfrm>
                <a:off x="4699458" y="2325670"/>
                <a:ext cx="2039315" cy="537350"/>
              </a:xfrm>
              <a:custGeom>
                <a:avLst/>
                <a:gdLst>
                  <a:gd name="connsiteX0" fmla="*/ 0 w 2039315"/>
                  <a:gd name="connsiteY0" fmla="*/ 0 h 537350"/>
                  <a:gd name="connsiteX1" fmla="*/ 2039315 w 2039315"/>
                  <a:gd name="connsiteY1" fmla="*/ 0 h 537350"/>
                  <a:gd name="connsiteX2" fmla="*/ 2039315 w 2039315"/>
                  <a:gd name="connsiteY2" fmla="*/ 537350 h 537350"/>
                  <a:gd name="connsiteX3" fmla="*/ 0 w 2039315"/>
                  <a:gd name="connsiteY3" fmla="*/ 537350 h 537350"/>
                  <a:gd name="connsiteX4" fmla="*/ 0 w 2039315"/>
                  <a:gd name="connsiteY4" fmla="*/ 0 h 537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9315" h="537350">
                    <a:moveTo>
                      <a:pt x="0" y="0"/>
                    </a:moveTo>
                    <a:lnTo>
                      <a:pt x="2039315" y="0"/>
                    </a:lnTo>
                    <a:lnTo>
                      <a:pt x="2039315" y="537350"/>
                    </a:lnTo>
                    <a:lnTo>
                      <a:pt x="0" y="53735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Text Posts</a:t>
                </a:r>
              </a:p>
            </p:txBody>
          </p:sp>
        </p:grpSp>
        <p:grpSp>
          <p:nvGrpSpPr>
            <p:cNvPr id="145" name="Group 144">
              <a:extLst>
                <a:ext uri="{FF2B5EF4-FFF2-40B4-BE49-F238E27FC236}">
                  <a16:creationId xmlns:a16="http://schemas.microsoft.com/office/drawing/2014/main" id="{B9BFE4ED-B14F-489A-AA31-FBDC4E230A22}"/>
                </a:ext>
              </a:extLst>
            </p:cNvPr>
            <p:cNvGrpSpPr/>
            <p:nvPr/>
          </p:nvGrpSpPr>
          <p:grpSpPr>
            <a:xfrm>
              <a:off x="9980128" y="457760"/>
              <a:ext cx="1878016" cy="1701231"/>
              <a:chOff x="9980128" y="457760"/>
              <a:chExt cx="1878016" cy="1701231"/>
            </a:xfrm>
          </p:grpSpPr>
          <p:sp>
            <p:nvSpPr>
              <p:cNvPr id="139" name="Freeform: Shape 138">
                <a:extLst>
                  <a:ext uri="{FF2B5EF4-FFF2-40B4-BE49-F238E27FC236}">
                    <a16:creationId xmlns:a16="http://schemas.microsoft.com/office/drawing/2014/main" id="{BE482111-80ED-48D7-9A82-3AB946E6C0F8}"/>
                  </a:ext>
                </a:extLst>
              </p:cNvPr>
              <p:cNvSpPr/>
              <p:nvPr/>
            </p:nvSpPr>
            <p:spPr>
              <a:xfrm>
                <a:off x="10376584" y="457760"/>
                <a:ext cx="773688" cy="773706"/>
              </a:xfrm>
              <a:custGeom>
                <a:avLst/>
                <a:gdLst>
                  <a:gd name="connsiteX0" fmla="*/ 0 w 773688"/>
                  <a:gd name="connsiteY0" fmla="*/ 386853 h 773706"/>
                  <a:gd name="connsiteX1" fmla="*/ 386844 w 773688"/>
                  <a:gd name="connsiteY1" fmla="*/ 0 h 773706"/>
                  <a:gd name="connsiteX2" fmla="*/ 773688 w 773688"/>
                  <a:gd name="connsiteY2" fmla="*/ 386853 h 773706"/>
                  <a:gd name="connsiteX3" fmla="*/ 386844 w 773688"/>
                  <a:gd name="connsiteY3" fmla="*/ 773706 h 773706"/>
                  <a:gd name="connsiteX4" fmla="*/ 0 w 773688"/>
                  <a:gd name="connsiteY4" fmla="*/ 386853 h 773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688" h="773706">
                    <a:moveTo>
                      <a:pt x="0" y="386853"/>
                    </a:moveTo>
                    <a:cubicBezTo>
                      <a:pt x="0" y="173200"/>
                      <a:pt x="173196" y="0"/>
                      <a:pt x="386844" y="0"/>
                    </a:cubicBezTo>
                    <a:cubicBezTo>
                      <a:pt x="600492" y="0"/>
                      <a:pt x="773688" y="173200"/>
                      <a:pt x="773688" y="386853"/>
                    </a:cubicBezTo>
                    <a:cubicBezTo>
                      <a:pt x="773688" y="600506"/>
                      <a:pt x="600492" y="773706"/>
                      <a:pt x="386844" y="773706"/>
                    </a:cubicBezTo>
                    <a:cubicBezTo>
                      <a:pt x="173196" y="773706"/>
                      <a:pt x="0" y="600506"/>
                      <a:pt x="0" y="386853"/>
                    </a:cubicBezTo>
                    <a:close/>
                  </a:path>
                </a:pathLst>
              </a:custGeom>
            </p:spPr>
            <p:style>
              <a:lnRef idx="3">
                <a:schemeClr val="lt1"/>
              </a:lnRef>
              <a:fillRef idx="1">
                <a:schemeClr val="accent5"/>
              </a:fillRef>
              <a:effectRef idx="1">
                <a:schemeClr val="accent5"/>
              </a:effectRef>
              <a:fontRef idx="minor">
                <a:schemeClr val="lt1"/>
              </a:fontRef>
            </p:style>
            <p:txBody>
              <a:bodyPr spcFirstLastPara="0" vert="horz" wrap="square" lIns="162834" tIns="162837" rIns="162834" bIns="162837" numCol="1" spcCol="1270" anchor="ctr" anchorCtr="0">
                <a:noAutofit/>
              </a:bodyPr>
              <a:lstStyle/>
              <a:p>
                <a:pPr marL="0" lvl="0" indent="0" algn="ctr" defTabSz="577850">
                  <a:lnSpc>
                    <a:spcPct val="90000"/>
                  </a:lnSpc>
                  <a:spcBef>
                    <a:spcPct val="0"/>
                  </a:spcBef>
                  <a:spcAft>
                    <a:spcPct val="35000"/>
                  </a:spcAft>
                  <a:buNone/>
                </a:pPr>
                <a:endParaRPr lang="en-US" sz="1300" kern="1200" dirty="0"/>
              </a:p>
            </p:txBody>
          </p:sp>
          <p:sp>
            <p:nvSpPr>
              <p:cNvPr id="140" name="Oval 139">
                <a:extLst>
                  <a:ext uri="{FF2B5EF4-FFF2-40B4-BE49-F238E27FC236}">
                    <a16:creationId xmlns:a16="http://schemas.microsoft.com/office/drawing/2014/main" id="{1450C316-8881-41AE-BD43-DA9F32C32334}"/>
                  </a:ext>
                </a:extLst>
              </p:cNvPr>
              <p:cNvSpPr/>
              <p:nvPr/>
            </p:nvSpPr>
            <p:spPr>
              <a:xfrm>
                <a:off x="9980128" y="1086731"/>
                <a:ext cx="505834" cy="505632"/>
              </a:xfrm>
              <a:prstGeom prst="ellipse">
                <a:avLst/>
              </a:prstGeom>
            </p:spPr>
            <p:style>
              <a:lnRef idx="3">
                <a:schemeClr val="lt1"/>
              </a:lnRef>
              <a:fillRef idx="1">
                <a:schemeClr val="accent5"/>
              </a:fillRef>
              <a:effectRef idx="1">
                <a:schemeClr val="accent5"/>
              </a:effectRef>
              <a:fontRef idx="minor">
                <a:schemeClr val="lt1"/>
              </a:fontRef>
            </p:style>
          </p:sp>
          <p:sp>
            <p:nvSpPr>
              <p:cNvPr id="141" name="Oval 140">
                <a:extLst>
                  <a:ext uri="{FF2B5EF4-FFF2-40B4-BE49-F238E27FC236}">
                    <a16:creationId xmlns:a16="http://schemas.microsoft.com/office/drawing/2014/main" id="{901D2CB4-2B39-4839-9641-E7700E1E56C3}"/>
                  </a:ext>
                </a:extLst>
              </p:cNvPr>
              <p:cNvSpPr/>
              <p:nvPr/>
            </p:nvSpPr>
            <p:spPr>
              <a:xfrm>
                <a:off x="11202348" y="530079"/>
                <a:ext cx="356130" cy="355898"/>
              </a:xfrm>
              <a:prstGeom prst="ellipse">
                <a:avLst/>
              </a:prstGeom>
            </p:spPr>
            <p:style>
              <a:lnRef idx="3">
                <a:schemeClr val="lt1"/>
              </a:lnRef>
              <a:fillRef idx="1">
                <a:schemeClr val="accent4"/>
              </a:fillRef>
              <a:effectRef idx="1">
                <a:schemeClr val="accent4"/>
              </a:effectRef>
              <a:fontRef idx="minor">
                <a:schemeClr val="lt1"/>
              </a:fontRef>
            </p:style>
          </p:sp>
          <p:sp>
            <p:nvSpPr>
              <p:cNvPr id="142" name="Freeform: Shape 141">
                <a:extLst>
                  <a:ext uri="{FF2B5EF4-FFF2-40B4-BE49-F238E27FC236}">
                    <a16:creationId xmlns:a16="http://schemas.microsoft.com/office/drawing/2014/main" id="{D70E3035-74D3-4601-BBFA-9D349B4EC4C0}"/>
                  </a:ext>
                </a:extLst>
              </p:cNvPr>
              <p:cNvSpPr/>
              <p:nvPr/>
            </p:nvSpPr>
            <p:spPr>
              <a:xfrm>
                <a:off x="11329703" y="1088701"/>
                <a:ext cx="528441" cy="528453"/>
              </a:xfrm>
              <a:custGeom>
                <a:avLst/>
                <a:gdLst>
                  <a:gd name="connsiteX0" fmla="*/ 0 w 528441"/>
                  <a:gd name="connsiteY0" fmla="*/ 264227 h 528453"/>
                  <a:gd name="connsiteX1" fmla="*/ 264221 w 528441"/>
                  <a:gd name="connsiteY1" fmla="*/ 0 h 528453"/>
                  <a:gd name="connsiteX2" fmla="*/ 528442 w 528441"/>
                  <a:gd name="connsiteY2" fmla="*/ 264227 h 528453"/>
                  <a:gd name="connsiteX3" fmla="*/ 264221 w 528441"/>
                  <a:gd name="connsiteY3" fmla="*/ 528454 h 528453"/>
                  <a:gd name="connsiteX4" fmla="*/ 0 w 528441"/>
                  <a:gd name="connsiteY4" fmla="*/ 264227 h 52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441" h="528453">
                    <a:moveTo>
                      <a:pt x="0" y="264227"/>
                    </a:moveTo>
                    <a:cubicBezTo>
                      <a:pt x="0" y="118298"/>
                      <a:pt x="118296" y="0"/>
                      <a:pt x="264221" y="0"/>
                    </a:cubicBezTo>
                    <a:cubicBezTo>
                      <a:pt x="410146" y="0"/>
                      <a:pt x="528442" y="118298"/>
                      <a:pt x="528442" y="264227"/>
                    </a:cubicBezTo>
                    <a:cubicBezTo>
                      <a:pt x="528442" y="410156"/>
                      <a:pt x="410146" y="528454"/>
                      <a:pt x="264221" y="528454"/>
                    </a:cubicBezTo>
                    <a:cubicBezTo>
                      <a:pt x="118296" y="528454"/>
                      <a:pt x="0" y="410156"/>
                      <a:pt x="0" y="264227"/>
                    </a:cubicBezTo>
                    <a:close/>
                  </a:path>
                </a:pathLst>
              </a:custGeom>
            </p:spPr>
            <p:style>
              <a:lnRef idx="3">
                <a:schemeClr val="lt1"/>
              </a:lnRef>
              <a:fillRef idx="1">
                <a:schemeClr val="accent4"/>
              </a:fillRef>
              <a:effectRef idx="1">
                <a:schemeClr val="accent4"/>
              </a:effectRef>
              <a:fontRef idx="minor">
                <a:schemeClr val="lt1"/>
              </a:fontRef>
            </p:style>
            <p:txBody>
              <a:bodyPr spcFirstLastPara="0" vert="horz" wrap="square" lIns="111678" tIns="111680" rIns="111678" bIns="111680" numCol="1" spcCol="1270" anchor="ctr" anchorCtr="0">
                <a:noAutofit/>
              </a:bodyPr>
              <a:lstStyle/>
              <a:p>
                <a:pPr marL="0" lvl="0" indent="0" algn="ctr" defTabSz="400050">
                  <a:lnSpc>
                    <a:spcPct val="90000"/>
                  </a:lnSpc>
                  <a:spcBef>
                    <a:spcPct val="0"/>
                  </a:spcBef>
                  <a:spcAft>
                    <a:spcPct val="35000"/>
                  </a:spcAft>
                  <a:buNone/>
                </a:pPr>
                <a:endParaRPr lang="en-US" sz="900" kern="1200"/>
              </a:p>
            </p:txBody>
          </p:sp>
          <p:sp>
            <p:nvSpPr>
              <p:cNvPr id="143" name="Oval 142">
                <a:extLst>
                  <a:ext uri="{FF2B5EF4-FFF2-40B4-BE49-F238E27FC236}">
                    <a16:creationId xmlns:a16="http://schemas.microsoft.com/office/drawing/2014/main" id="{EED63EC1-52DA-48E4-82A5-D24ECC2111EF}"/>
                  </a:ext>
                </a:extLst>
              </p:cNvPr>
              <p:cNvSpPr/>
              <p:nvPr/>
            </p:nvSpPr>
            <p:spPr>
              <a:xfrm>
                <a:off x="11231855" y="1804988"/>
                <a:ext cx="294323" cy="294130"/>
              </a:xfrm>
              <a:prstGeom prst="ellipse">
                <a:avLst/>
              </a:prstGeom>
            </p:spPr>
            <p:style>
              <a:lnRef idx="3">
                <a:schemeClr val="lt1"/>
              </a:lnRef>
              <a:fillRef idx="1">
                <a:schemeClr val="accent6"/>
              </a:fillRef>
              <a:effectRef idx="1">
                <a:schemeClr val="accent6"/>
              </a:effectRef>
              <a:fontRef idx="minor">
                <a:schemeClr val="lt1"/>
              </a:fontRef>
            </p:style>
          </p:sp>
          <p:sp>
            <p:nvSpPr>
              <p:cNvPr id="144" name="Freeform: Shape 143">
                <a:extLst>
                  <a:ext uri="{FF2B5EF4-FFF2-40B4-BE49-F238E27FC236}">
                    <a16:creationId xmlns:a16="http://schemas.microsoft.com/office/drawing/2014/main" id="{BAD2C717-819B-4F2C-8F88-D4495D2F626A}"/>
                  </a:ext>
                </a:extLst>
              </p:cNvPr>
              <p:cNvSpPr/>
              <p:nvPr/>
            </p:nvSpPr>
            <p:spPr>
              <a:xfrm>
                <a:off x="10458889" y="1519567"/>
                <a:ext cx="639409" cy="639424"/>
              </a:xfrm>
              <a:custGeom>
                <a:avLst/>
                <a:gdLst>
                  <a:gd name="connsiteX0" fmla="*/ 0 w 639409"/>
                  <a:gd name="connsiteY0" fmla="*/ 319712 h 639424"/>
                  <a:gd name="connsiteX1" fmla="*/ 319705 w 639409"/>
                  <a:gd name="connsiteY1" fmla="*/ 0 h 639424"/>
                  <a:gd name="connsiteX2" fmla="*/ 639410 w 639409"/>
                  <a:gd name="connsiteY2" fmla="*/ 319712 h 639424"/>
                  <a:gd name="connsiteX3" fmla="*/ 319705 w 639409"/>
                  <a:gd name="connsiteY3" fmla="*/ 639424 h 639424"/>
                  <a:gd name="connsiteX4" fmla="*/ 0 w 639409"/>
                  <a:gd name="connsiteY4" fmla="*/ 319712 h 639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409" h="639424">
                    <a:moveTo>
                      <a:pt x="0" y="319712"/>
                    </a:moveTo>
                    <a:cubicBezTo>
                      <a:pt x="0" y="143140"/>
                      <a:pt x="143137" y="0"/>
                      <a:pt x="319705" y="0"/>
                    </a:cubicBezTo>
                    <a:cubicBezTo>
                      <a:pt x="496273" y="0"/>
                      <a:pt x="639410" y="143140"/>
                      <a:pt x="639410" y="319712"/>
                    </a:cubicBezTo>
                    <a:cubicBezTo>
                      <a:pt x="639410" y="496284"/>
                      <a:pt x="496273" y="639424"/>
                      <a:pt x="319705" y="639424"/>
                    </a:cubicBezTo>
                    <a:cubicBezTo>
                      <a:pt x="143137" y="639424"/>
                      <a:pt x="0" y="496284"/>
                      <a:pt x="0" y="319712"/>
                    </a:cubicBezTo>
                    <a:close/>
                  </a:path>
                </a:pathLst>
              </a:custGeom>
            </p:spPr>
            <p:style>
              <a:lnRef idx="3">
                <a:schemeClr val="lt1"/>
              </a:lnRef>
              <a:fillRef idx="1">
                <a:schemeClr val="accent6"/>
              </a:fillRef>
              <a:effectRef idx="1">
                <a:schemeClr val="accent6"/>
              </a:effectRef>
              <a:fontRef idx="minor">
                <a:schemeClr val="lt1"/>
              </a:fontRef>
            </p:style>
            <p:txBody>
              <a:bodyPr spcFirstLastPara="0" vert="horz" wrap="square" lIns="135549" tIns="135551" rIns="135549" bIns="135551"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grpSp>
      <p:grpSp>
        <p:nvGrpSpPr>
          <p:cNvPr id="149" name="Group 148">
            <a:extLst>
              <a:ext uri="{FF2B5EF4-FFF2-40B4-BE49-F238E27FC236}">
                <a16:creationId xmlns:a16="http://schemas.microsoft.com/office/drawing/2014/main" id="{D0580095-B5EA-4371-B9B4-CFD7A256FC1D}"/>
              </a:ext>
            </a:extLst>
          </p:cNvPr>
          <p:cNvGrpSpPr/>
          <p:nvPr/>
        </p:nvGrpSpPr>
        <p:grpSpPr>
          <a:xfrm>
            <a:off x="6540940" y="2912781"/>
            <a:ext cx="3462475" cy="3907651"/>
            <a:chOff x="6540940" y="2912781"/>
            <a:chExt cx="3462475" cy="3907651"/>
          </a:xfrm>
        </p:grpSpPr>
        <p:sp>
          <p:nvSpPr>
            <p:cNvPr id="150" name="Oval 149">
              <a:extLst>
                <a:ext uri="{FF2B5EF4-FFF2-40B4-BE49-F238E27FC236}">
                  <a16:creationId xmlns:a16="http://schemas.microsoft.com/office/drawing/2014/main" id="{4FDD0B9E-CF64-4A7E-8520-14864BFDC1CA}"/>
                </a:ext>
              </a:extLst>
            </p:cNvPr>
            <p:cNvSpPr/>
            <p:nvPr/>
          </p:nvSpPr>
          <p:spPr>
            <a:xfrm>
              <a:off x="6672020" y="3048807"/>
              <a:ext cx="3190423" cy="1107992"/>
            </a:xfrm>
            <a:prstGeom prst="ellipse">
              <a:avLst/>
            </a:prstGeom>
            <a:solidFill>
              <a:schemeClr val="dk1">
                <a:alpha val="29000"/>
              </a:schemeClr>
            </a:solidFill>
            <a:ln>
              <a:noFill/>
            </a:ln>
          </p:spPr>
          <p:style>
            <a:lnRef idx="0">
              <a:scrgbClr r="0" g="0" b="0"/>
            </a:lnRef>
            <a:fillRef idx="0">
              <a:scrgbClr r="0" g="0" b="0"/>
            </a:fillRef>
            <a:effectRef idx="0">
              <a:scrgbClr r="0" g="0" b="0"/>
            </a:effectRef>
            <a:fontRef idx="minor">
              <a:schemeClr val="lt1">
                <a:hueOff val="0"/>
                <a:satOff val="0"/>
                <a:lumOff val="0"/>
                <a:alphaOff val="0"/>
              </a:schemeClr>
            </a:fontRef>
          </p:style>
        </p:sp>
        <p:sp>
          <p:nvSpPr>
            <p:cNvPr id="151" name="Arrow: Down 150">
              <a:extLst>
                <a:ext uri="{FF2B5EF4-FFF2-40B4-BE49-F238E27FC236}">
                  <a16:creationId xmlns:a16="http://schemas.microsoft.com/office/drawing/2014/main" id="{F03E7B92-A6B1-4E02-B913-9AC48A2EF39F}"/>
                </a:ext>
              </a:extLst>
            </p:cNvPr>
            <p:cNvSpPr/>
            <p:nvPr/>
          </p:nvSpPr>
          <p:spPr>
            <a:xfrm>
              <a:off x="7963028" y="5761904"/>
              <a:ext cx="618299" cy="395711"/>
            </a:xfrm>
            <a:prstGeom prst="downArrow">
              <a:avLst/>
            </a:prstGeom>
          </p:spPr>
          <p:style>
            <a:lnRef idx="2">
              <a:schemeClr val="lt1">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152" name="Freeform: Shape 151">
              <a:extLst>
                <a:ext uri="{FF2B5EF4-FFF2-40B4-BE49-F238E27FC236}">
                  <a16:creationId xmlns:a16="http://schemas.microsoft.com/office/drawing/2014/main" id="{BD768112-515B-4504-A4D8-B3061C70041E}"/>
                </a:ext>
              </a:extLst>
            </p:cNvPr>
            <p:cNvSpPr/>
            <p:nvPr/>
          </p:nvSpPr>
          <p:spPr>
            <a:xfrm>
              <a:off x="6788260" y="6078473"/>
              <a:ext cx="2967836" cy="741959"/>
            </a:xfrm>
            <a:custGeom>
              <a:avLst/>
              <a:gdLst>
                <a:gd name="connsiteX0" fmla="*/ 0 w 2967836"/>
                <a:gd name="connsiteY0" fmla="*/ 0 h 741959"/>
                <a:gd name="connsiteX1" fmla="*/ 2967836 w 2967836"/>
                <a:gd name="connsiteY1" fmla="*/ 0 h 741959"/>
                <a:gd name="connsiteX2" fmla="*/ 2967836 w 2967836"/>
                <a:gd name="connsiteY2" fmla="*/ 741959 h 741959"/>
                <a:gd name="connsiteX3" fmla="*/ 0 w 2967836"/>
                <a:gd name="connsiteY3" fmla="*/ 741959 h 741959"/>
                <a:gd name="connsiteX4" fmla="*/ 0 w 2967836"/>
                <a:gd name="connsiteY4" fmla="*/ 0 h 741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7836" h="741959">
                  <a:moveTo>
                    <a:pt x="0" y="0"/>
                  </a:moveTo>
                  <a:lnTo>
                    <a:pt x="2967836" y="0"/>
                  </a:lnTo>
                  <a:lnTo>
                    <a:pt x="2967836" y="741959"/>
                  </a:lnTo>
                  <a:lnTo>
                    <a:pt x="0" y="7419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b="1" kern="1200" dirty="0"/>
                <a:t>NLP Model</a:t>
              </a:r>
            </a:p>
          </p:txBody>
        </p:sp>
        <p:sp>
          <p:nvSpPr>
            <p:cNvPr id="153" name="Freeform: Shape 152">
              <a:extLst>
                <a:ext uri="{FF2B5EF4-FFF2-40B4-BE49-F238E27FC236}">
                  <a16:creationId xmlns:a16="http://schemas.microsoft.com/office/drawing/2014/main" id="{0335E931-4A53-4B78-842B-69900FBD3BD3}"/>
                </a:ext>
              </a:extLst>
            </p:cNvPr>
            <p:cNvSpPr/>
            <p:nvPr/>
          </p:nvSpPr>
          <p:spPr>
            <a:xfrm>
              <a:off x="7831949" y="4242372"/>
              <a:ext cx="1112938" cy="1112938"/>
            </a:xfrm>
            <a:custGeom>
              <a:avLst/>
              <a:gdLst>
                <a:gd name="connsiteX0" fmla="*/ 0 w 1112938"/>
                <a:gd name="connsiteY0" fmla="*/ 556469 h 1112938"/>
                <a:gd name="connsiteX1" fmla="*/ 556469 w 1112938"/>
                <a:gd name="connsiteY1" fmla="*/ 0 h 1112938"/>
                <a:gd name="connsiteX2" fmla="*/ 1112938 w 1112938"/>
                <a:gd name="connsiteY2" fmla="*/ 556469 h 1112938"/>
                <a:gd name="connsiteX3" fmla="*/ 556469 w 1112938"/>
                <a:gd name="connsiteY3" fmla="*/ 1112938 h 1112938"/>
                <a:gd name="connsiteX4" fmla="*/ 0 w 1112938"/>
                <a:gd name="connsiteY4" fmla="*/ 556469 h 111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2938" h="1112938">
                  <a:moveTo>
                    <a:pt x="0" y="556469"/>
                  </a:moveTo>
                  <a:cubicBezTo>
                    <a:pt x="0" y="249140"/>
                    <a:pt x="249140" y="0"/>
                    <a:pt x="556469" y="0"/>
                  </a:cubicBezTo>
                  <a:cubicBezTo>
                    <a:pt x="863798" y="0"/>
                    <a:pt x="1112938" y="249140"/>
                    <a:pt x="1112938" y="556469"/>
                  </a:cubicBezTo>
                  <a:cubicBezTo>
                    <a:pt x="1112938" y="863798"/>
                    <a:pt x="863798" y="1112938"/>
                    <a:pt x="556469" y="1112938"/>
                  </a:cubicBezTo>
                  <a:cubicBezTo>
                    <a:pt x="249140" y="1112938"/>
                    <a:pt x="0" y="863798"/>
                    <a:pt x="0" y="556469"/>
                  </a:cubicBez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90926" tIns="190926" rIns="190926" bIns="190926" numCol="1" spcCol="1270" anchor="ctr" anchorCtr="0">
              <a:noAutofit/>
            </a:bodyPr>
            <a:lstStyle/>
            <a:p>
              <a:pPr marL="0" lvl="0" indent="0" algn="ctr" defTabSz="977900">
                <a:lnSpc>
                  <a:spcPct val="90000"/>
                </a:lnSpc>
                <a:spcBef>
                  <a:spcPct val="0"/>
                </a:spcBef>
                <a:spcAft>
                  <a:spcPct val="35000"/>
                </a:spcAft>
                <a:buNone/>
              </a:pPr>
              <a:endParaRPr lang="en-US" sz="2200" kern="1200"/>
            </a:p>
          </p:txBody>
        </p:sp>
        <p:sp>
          <p:nvSpPr>
            <p:cNvPr id="154" name="Freeform: Shape 153">
              <a:extLst>
                <a:ext uri="{FF2B5EF4-FFF2-40B4-BE49-F238E27FC236}">
                  <a16:creationId xmlns:a16="http://schemas.microsoft.com/office/drawing/2014/main" id="{D58ED894-8CBB-41E4-A328-1463BE2903A8}"/>
                </a:ext>
              </a:extLst>
            </p:cNvPr>
            <p:cNvSpPr/>
            <p:nvPr/>
          </p:nvSpPr>
          <p:spPr>
            <a:xfrm>
              <a:off x="7035580" y="3407421"/>
              <a:ext cx="1112938" cy="1112938"/>
            </a:xfrm>
            <a:custGeom>
              <a:avLst/>
              <a:gdLst>
                <a:gd name="connsiteX0" fmla="*/ 0 w 1112938"/>
                <a:gd name="connsiteY0" fmla="*/ 556469 h 1112938"/>
                <a:gd name="connsiteX1" fmla="*/ 556469 w 1112938"/>
                <a:gd name="connsiteY1" fmla="*/ 0 h 1112938"/>
                <a:gd name="connsiteX2" fmla="*/ 1112938 w 1112938"/>
                <a:gd name="connsiteY2" fmla="*/ 556469 h 1112938"/>
                <a:gd name="connsiteX3" fmla="*/ 556469 w 1112938"/>
                <a:gd name="connsiteY3" fmla="*/ 1112938 h 1112938"/>
                <a:gd name="connsiteX4" fmla="*/ 0 w 1112938"/>
                <a:gd name="connsiteY4" fmla="*/ 556469 h 111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2938" h="1112938">
                  <a:moveTo>
                    <a:pt x="0" y="556469"/>
                  </a:moveTo>
                  <a:cubicBezTo>
                    <a:pt x="0" y="249140"/>
                    <a:pt x="249140" y="0"/>
                    <a:pt x="556469" y="0"/>
                  </a:cubicBezTo>
                  <a:cubicBezTo>
                    <a:pt x="863798" y="0"/>
                    <a:pt x="1112938" y="249140"/>
                    <a:pt x="1112938" y="556469"/>
                  </a:cubicBezTo>
                  <a:cubicBezTo>
                    <a:pt x="1112938" y="863798"/>
                    <a:pt x="863798" y="1112938"/>
                    <a:pt x="556469" y="1112938"/>
                  </a:cubicBezTo>
                  <a:cubicBezTo>
                    <a:pt x="249140" y="1112938"/>
                    <a:pt x="0" y="863798"/>
                    <a:pt x="0" y="556469"/>
                  </a:cubicBezTo>
                  <a:close/>
                </a:path>
              </a:pathLst>
            </a:custGeom>
          </p:spPr>
          <p:style>
            <a:lnRef idx="2">
              <a:schemeClr val="lt1">
                <a:hueOff val="0"/>
                <a:satOff val="0"/>
                <a:lumOff val="0"/>
                <a:alphaOff val="0"/>
              </a:schemeClr>
            </a:lnRef>
            <a:fillRef idx="1">
              <a:schemeClr val="accent2">
                <a:hueOff val="-716791"/>
                <a:satOff val="-17272"/>
                <a:lumOff val="-10393"/>
                <a:alphaOff val="0"/>
              </a:schemeClr>
            </a:fillRef>
            <a:effectRef idx="0">
              <a:schemeClr val="accent2">
                <a:hueOff val="-716791"/>
                <a:satOff val="-17272"/>
                <a:lumOff val="-10393"/>
                <a:alphaOff val="0"/>
              </a:schemeClr>
            </a:effectRef>
            <a:fontRef idx="minor">
              <a:schemeClr val="lt1"/>
            </a:fontRef>
          </p:style>
          <p:txBody>
            <a:bodyPr spcFirstLastPara="0" vert="horz" wrap="square" lIns="190926" tIns="190926" rIns="190926" bIns="190926" numCol="1" spcCol="1270" anchor="ctr" anchorCtr="0">
              <a:noAutofit/>
            </a:bodyPr>
            <a:lstStyle/>
            <a:p>
              <a:pPr marL="0" lvl="0" indent="0" algn="ctr" defTabSz="977900">
                <a:lnSpc>
                  <a:spcPct val="90000"/>
                </a:lnSpc>
                <a:spcBef>
                  <a:spcPct val="0"/>
                </a:spcBef>
                <a:spcAft>
                  <a:spcPct val="35000"/>
                </a:spcAft>
                <a:buNone/>
              </a:pPr>
              <a:endParaRPr lang="en-US" sz="2200" kern="1200" dirty="0"/>
            </a:p>
          </p:txBody>
        </p:sp>
        <p:sp>
          <p:nvSpPr>
            <p:cNvPr id="155" name="Freeform: Shape 154">
              <a:extLst>
                <a:ext uri="{FF2B5EF4-FFF2-40B4-BE49-F238E27FC236}">
                  <a16:creationId xmlns:a16="http://schemas.microsoft.com/office/drawing/2014/main" id="{62EA0DEA-7706-4354-B4BE-54A54D3EB42D}"/>
                </a:ext>
              </a:extLst>
            </p:cNvPr>
            <p:cNvSpPr/>
            <p:nvPr/>
          </p:nvSpPr>
          <p:spPr>
            <a:xfrm>
              <a:off x="8173250" y="3138337"/>
              <a:ext cx="1112938" cy="1112938"/>
            </a:xfrm>
            <a:custGeom>
              <a:avLst/>
              <a:gdLst>
                <a:gd name="connsiteX0" fmla="*/ 0 w 1112938"/>
                <a:gd name="connsiteY0" fmla="*/ 556469 h 1112938"/>
                <a:gd name="connsiteX1" fmla="*/ 556469 w 1112938"/>
                <a:gd name="connsiteY1" fmla="*/ 0 h 1112938"/>
                <a:gd name="connsiteX2" fmla="*/ 1112938 w 1112938"/>
                <a:gd name="connsiteY2" fmla="*/ 556469 h 1112938"/>
                <a:gd name="connsiteX3" fmla="*/ 556469 w 1112938"/>
                <a:gd name="connsiteY3" fmla="*/ 1112938 h 1112938"/>
                <a:gd name="connsiteX4" fmla="*/ 0 w 1112938"/>
                <a:gd name="connsiteY4" fmla="*/ 556469 h 111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2938" h="1112938">
                  <a:moveTo>
                    <a:pt x="0" y="556469"/>
                  </a:moveTo>
                  <a:cubicBezTo>
                    <a:pt x="0" y="249140"/>
                    <a:pt x="249140" y="0"/>
                    <a:pt x="556469" y="0"/>
                  </a:cubicBezTo>
                  <a:cubicBezTo>
                    <a:pt x="863798" y="0"/>
                    <a:pt x="1112938" y="249140"/>
                    <a:pt x="1112938" y="556469"/>
                  </a:cubicBezTo>
                  <a:cubicBezTo>
                    <a:pt x="1112938" y="863798"/>
                    <a:pt x="863798" y="1112938"/>
                    <a:pt x="556469" y="1112938"/>
                  </a:cubicBezTo>
                  <a:cubicBezTo>
                    <a:pt x="249140" y="1112938"/>
                    <a:pt x="0" y="863798"/>
                    <a:pt x="0" y="556469"/>
                  </a:cubicBezTo>
                  <a:close/>
                </a:path>
              </a:pathLst>
            </a:custGeom>
          </p:spPr>
          <p:style>
            <a:lnRef idx="2">
              <a:schemeClr val="lt1">
                <a:hueOff val="0"/>
                <a:satOff val="0"/>
                <a:lumOff val="0"/>
                <a:alphaOff val="0"/>
              </a:schemeClr>
            </a:lnRef>
            <a:fillRef idx="1">
              <a:schemeClr val="accent2">
                <a:hueOff val="-1433582"/>
                <a:satOff val="-34544"/>
                <a:lumOff val="-20785"/>
                <a:alphaOff val="0"/>
              </a:schemeClr>
            </a:fillRef>
            <a:effectRef idx="0">
              <a:schemeClr val="accent2">
                <a:hueOff val="-1433582"/>
                <a:satOff val="-34544"/>
                <a:lumOff val="-20785"/>
                <a:alphaOff val="0"/>
              </a:schemeClr>
            </a:effectRef>
            <a:fontRef idx="minor">
              <a:schemeClr val="lt1"/>
            </a:fontRef>
          </p:style>
          <p:txBody>
            <a:bodyPr spcFirstLastPara="0" vert="horz" wrap="square" lIns="190926" tIns="190926" rIns="190926" bIns="190926" numCol="1" spcCol="1270" anchor="ctr" anchorCtr="0">
              <a:noAutofit/>
            </a:bodyPr>
            <a:lstStyle/>
            <a:p>
              <a:pPr marL="0" lvl="0" indent="0" algn="ctr" defTabSz="977900">
                <a:lnSpc>
                  <a:spcPct val="90000"/>
                </a:lnSpc>
                <a:spcBef>
                  <a:spcPct val="0"/>
                </a:spcBef>
                <a:spcAft>
                  <a:spcPct val="35000"/>
                </a:spcAft>
                <a:buNone/>
              </a:pPr>
              <a:endParaRPr lang="en-US" sz="2200" kern="1200"/>
            </a:p>
          </p:txBody>
        </p:sp>
        <p:sp>
          <p:nvSpPr>
            <p:cNvPr id="156" name="Shape 155">
              <a:extLst>
                <a:ext uri="{FF2B5EF4-FFF2-40B4-BE49-F238E27FC236}">
                  <a16:creationId xmlns:a16="http://schemas.microsoft.com/office/drawing/2014/main" id="{ACFE8E0C-0B0F-445A-8B09-B052D6C9A664}"/>
                </a:ext>
              </a:extLst>
            </p:cNvPr>
            <p:cNvSpPr/>
            <p:nvPr/>
          </p:nvSpPr>
          <p:spPr>
            <a:xfrm>
              <a:off x="6540940" y="2912781"/>
              <a:ext cx="3462475" cy="2769980"/>
            </a:xfrm>
            <a:prstGeom prst="funnel">
              <a:avLst/>
            </a:prstGeom>
            <a:solidFill>
              <a:schemeClr val="bg1">
                <a:lumMod val="85000"/>
                <a:alpha val="25000"/>
              </a:schemeClr>
            </a:solid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hueOff val="0"/>
                <a:satOff val="0"/>
                <a:lumOff val="0"/>
                <a:alphaOff val="0"/>
              </a:schemeClr>
            </a:fontRef>
          </p:style>
        </p:sp>
      </p:grpSp>
      <p:sp>
        <p:nvSpPr>
          <p:cNvPr id="157" name="Arrow: Bent 156">
            <a:extLst>
              <a:ext uri="{FF2B5EF4-FFF2-40B4-BE49-F238E27FC236}">
                <a16:creationId xmlns:a16="http://schemas.microsoft.com/office/drawing/2014/main" id="{1F84F73C-0F29-4EAD-8E7D-7BA35FE88136}"/>
              </a:ext>
            </a:extLst>
          </p:cNvPr>
          <p:cNvSpPr/>
          <p:nvPr/>
        </p:nvSpPr>
        <p:spPr>
          <a:xfrm rot="10800000">
            <a:off x="10371713" y="3028382"/>
            <a:ext cx="650164" cy="989605"/>
          </a:xfrm>
          <a:prstGeom prst="ben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66437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heel(1)">
                                      <p:cBhvr>
                                        <p:cTn id="7" dur="10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8"/>
                                        </p:tgtEl>
                                        <p:attrNameLst>
                                          <p:attrName>style.visibility</p:attrName>
                                        </p:attrNameLst>
                                      </p:cBhvr>
                                      <p:to>
                                        <p:strVal val="visible"/>
                                      </p:to>
                                    </p:set>
                                    <p:animEffect transition="in" filter="wipe(left)">
                                      <p:cBhvr>
                                        <p:cTn id="12" dur="500"/>
                                        <p:tgtEl>
                                          <p:spTgt spid="148"/>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49"/>
                                        </p:tgtEl>
                                        <p:attrNameLst>
                                          <p:attrName>style.visibility</p:attrName>
                                        </p:attrNameLst>
                                      </p:cBhvr>
                                      <p:to>
                                        <p:strVal val="visible"/>
                                      </p:to>
                                    </p:set>
                                    <p:animEffect transition="in" filter="wipe(down)">
                                      <p:cBhvr>
                                        <p:cTn id="21"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15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065818-4371-4D4D-BAA2-89AD2A2485D7}"/>
              </a:ext>
            </a:extLst>
          </p:cNvPr>
          <p:cNvSpPr>
            <a:spLocks noGrp="1"/>
          </p:cNvSpPr>
          <p:nvPr>
            <p:ph type="title"/>
          </p:nvPr>
        </p:nvSpPr>
        <p:spPr>
          <a:xfrm>
            <a:off x="1186858" y="1802950"/>
            <a:ext cx="2783398" cy="1141545"/>
          </a:xfrm>
        </p:spPr>
        <p:txBody>
          <a:bodyPr>
            <a:normAutofit/>
          </a:bodyPr>
          <a:lstStyle/>
          <a:p>
            <a:r>
              <a:rPr lang="en-US" sz="3200" dirty="0">
                <a:solidFill>
                  <a:schemeClr val="bg1"/>
                </a:solidFill>
              </a:rPr>
              <a:t>Warhammer 40k</a:t>
            </a:r>
          </a:p>
        </p:txBody>
      </p:sp>
      <p:sp>
        <p:nvSpPr>
          <p:cNvPr id="49"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51" name="Rectangle 50">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lowchart: Alternate Process 6">
            <a:extLst>
              <a:ext uri="{FF2B5EF4-FFF2-40B4-BE49-F238E27FC236}">
                <a16:creationId xmlns:a16="http://schemas.microsoft.com/office/drawing/2014/main" id="{F66E7AEC-3CF7-4626-BBE6-8882B933EB08}"/>
              </a:ext>
            </a:extLst>
          </p:cNvPr>
          <p:cNvSpPr/>
          <p:nvPr/>
        </p:nvSpPr>
        <p:spPr>
          <a:xfrm>
            <a:off x="4131673" y="464514"/>
            <a:ext cx="6981804" cy="758651"/>
          </a:xfrm>
          <a:prstGeom prst="flowChartAlternateProcess">
            <a:avLst/>
          </a:prstGeom>
          <a:ln>
            <a:solidFill>
              <a:schemeClr val="accent6">
                <a:lumMod val="60000"/>
                <a:lumOff val="4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Natural</a:t>
            </a:r>
            <a:r>
              <a:rPr lang="en-US" sz="2400" dirty="0"/>
              <a:t> </a:t>
            </a:r>
            <a:r>
              <a:rPr lang="en-US" sz="3200" dirty="0"/>
              <a:t>Language Processing</a:t>
            </a:r>
            <a:endParaRPr lang="en-US" sz="2400" dirty="0"/>
          </a:p>
        </p:txBody>
      </p:sp>
      <p:sp>
        <p:nvSpPr>
          <p:cNvPr id="91" name="Flowchart: Alternate Process 90">
            <a:extLst>
              <a:ext uri="{FF2B5EF4-FFF2-40B4-BE49-F238E27FC236}">
                <a16:creationId xmlns:a16="http://schemas.microsoft.com/office/drawing/2014/main" id="{4598E8D4-FF25-4CF3-A037-46057F5E76BA}"/>
              </a:ext>
            </a:extLst>
          </p:cNvPr>
          <p:cNvSpPr/>
          <p:nvPr/>
        </p:nvSpPr>
        <p:spPr>
          <a:xfrm>
            <a:off x="4131673" y="1476596"/>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Subreddits</a:t>
            </a:r>
            <a:endParaRPr lang="en-US" sz="2400" dirty="0"/>
          </a:p>
        </p:txBody>
      </p:sp>
      <p:sp>
        <p:nvSpPr>
          <p:cNvPr id="92" name="Flowchart: Alternate Process 91">
            <a:extLst>
              <a:ext uri="{FF2B5EF4-FFF2-40B4-BE49-F238E27FC236}">
                <a16:creationId xmlns:a16="http://schemas.microsoft.com/office/drawing/2014/main" id="{40E3084C-2E95-476D-8F6B-1EB69869DAF9}"/>
              </a:ext>
            </a:extLst>
          </p:cNvPr>
          <p:cNvSpPr/>
          <p:nvPr/>
        </p:nvSpPr>
        <p:spPr>
          <a:xfrm>
            <a:off x="4131673" y="25007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Data Collection</a:t>
            </a:r>
            <a:endParaRPr lang="en-US" sz="2400" dirty="0"/>
          </a:p>
        </p:txBody>
      </p:sp>
      <p:sp>
        <p:nvSpPr>
          <p:cNvPr id="93" name="Flowchart: Alternate Process 92">
            <a:extLst>
              <a:ext uri="{FF2B5EF4-FFF2-40B4-BE49-F238E27FC236}">
                <a16:creationId xmlns:a16="http://schemas.microsoft.com/office/drawing/2014/main" id="{FDF21294-58DE-4825-96C8-6BDE7E35B8D6}"/>
              </a:ext>
            </a:extLst>
          </p:cNvPr>
          <p:cNvSpPr/>
          <p:nvPr/>
        </p:nvSpPr>
        <p:spPr>
          <a:xfrm>
            <a:off x="4131673" y="34729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Interpreting Data</a:t>
            </a:r>
            <a:endParaRPr lang="en-US" sz="2400" dirty="0"/>
          </a:p>
        </p:txBody>
      </p:sp>
      <p:sp>
        <p:nvSpPr>
          <p:cNvPr id="94" name="Flowchart: Alternate Process 93">
            <a:extLst>
              <a:ext uri="{FF2B5EF4-FFF2-40B4-BE49-F238E27FC236}">
                <a16:creationId xmlns:a16="http://schemas.microsoft.com/office/drawing/2014/main" id="{F25F6592-0923-4D9D-8FFB-80F29AE5326F}"/>
              </a:ext>
            </a:extLst>
          </p:cNvPr>
          <p:cNvSpPr/>
          <p:nvPr/>
        </p:nvSpPr>
        <p:spPr>
          <a:xfrm>
            <a:off x="4131673" y="444510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Modeling Techniques</a:t>
            </a:r>
          </a:p>
        </p:txBody>
      </p:sp>
      <p:sp>
        <p:nvSpPr>
          <p:cNvPr id="95" name="Flowchart: Alternate Process 94">
            <a:extLst>
              <a:ext uri="{FF2B5EF4-FFF2-40B4-BE49-F238E27FC236}">
                <a16:creationId xmlns:a16="http://schemas.microsoft.com/office/drawing/2014/main" id="{941E812E-8F25-46C3-BC70-AC21938C1F37}"/>
              </a:ext>
            </a:extLst>
          </p:cNvPr>
          <p:cNvSpPr/>
          <p:nvPr/>
        </p:nvSpPr>
        <p:spPr>
          <a:xfrm>
            <a:off x="4131673" y="5477514"/>
            <a:ext cx="6981804" cy="758651"/>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a:t>Model Comparison</a:t>
            </a:r>
          </a:p>
        </p:txBody>
      </p:sp>
      <p:sp>
        <p:nvSpPr>
          <p:cNvPr id="3" name="Arrow: Pentagon 2">
            <a:extLst>
              <a:ext uri="{FF2B5EF4-FFF2-40B4-BE49-F238E27FC236}">
                <a16:creationId xmlns:a16="http://schemas.microsoft.com/office/drawing/2014/main" id="{8102759F-CDDB-4900-9242-BEBB80EFCFD0}"/>
              </a:ext>
            </a:extLst>
          </p:cNvPr>
          <p:cNvSpPr/>
          <p:nvPr/>
        </p:nvSpPr>
        <p:spPr>
          <a:xfrm rot="10800000">
            <a:off x="11113477" y="611171"/>
            <a:ext cx="1078522" cy="512466"/>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B447CBE4-0A82-4805-9CFE-753D21E2A550}"/>
              </a:ext>
            </a:extLst>
          </p:cNvPr>
          <p:cNvSpPr txBox="1">
            <a:spLocks/>
          </p:cNvSpPr>
          <p:nvPr/>
        </p:nvSpPr>
        <p:spPr>
          <a:xfrm>
            <a:off x="1186858" y="2944495"/>
            <a:ext cx="2783398" cy="114154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bg1"/>
                </a:solidFill>
              </a:rPr>
              <a:t>Super Smash Bros.</a:t>
            </a:r>
          </a:p>
        </p:txBody>
      </p:sp>
      <p:sp>
        <p:nvSpPr>
          <p:cNvPr id="16" name="Title 1">
            <a:extLst>
              <a:ext uri="{FF2B5EF4-FFF2-40B4-BE49-F238E27FC236}">
                <a16:creationId xmlns:a16="http://schemas.microsoft.com/office/drawing/2014/main" id="{69313302-6283-4498-A0BC-AD0B382B2A14}"/>
              </a:ext>
            </a:extLst>
          </p:cNvPr>
          <p:cNvSpPr txBox="1">
            <a:spLocks/>
          </p:cNvSpPr>
          <p:nvPr/>
        </p:nvSpPr>
        <p:spPr>
          <a:xfrm>
            <a:off x="1186858" y="4086040"/>
            <a:ext cx="2783398" cy="114154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bg1"/>
                </a:solidFill>
              </a:rPr>
              <a:t>Paintball</a:t>
            </a:r>
          </a:p>
        </p:txBody>
      </p:sp>
    </p:spTree>
    <p:extLst>
      <p:ext uri="{BB962C8B-B14F-4D97-AF65-F5344CB8AC3E}">
        <p14:creationId xmlns:p14="http://schemas.microsoft.com/office/powerpoint/2010/main" val="4019266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500"/>
                                  </p:stCondLst>
                                  <p:childTnLst>
                                    <p:animMotion origin="layout" path="M 8.33333E-7 1.11111E-6 L 8.33333E-7 0.14745 " pathEditMode="relative" rAng="0" ptsTypes="AA">
                                      <p:cBhvr>
                                        <p:cTn id="6" dur="2000" fill="hold"/>
                                        <p:tgtEl>
                                          <p:spTgt spid="3"/>
                                        </p:tgtEl>
                                        <p:attrNameLst>
                                          <p:attrName>ppt_x</p:attrName>
                                          <p:attrName>ppt_y</p:attrName>
                                        </p:attrNameLst>
                                      </p:cBhvr>
                                      <p:rCtr x="0" y="7361"/>
                                    </p:animMotion>
                                  </p:childTnLst>
                                </p:cTn>
                              </p:par>
                              <p:par>
                                <p:cTn id="7" presetID="7" presetClass="emph" presetSubtype="2" fill="hold" nodeType="withEffect">
                                  <p:stCondLst>
                                    <p:cond delay="0"/>
                                  </p:stCondLst>
                                  <p:childTnLst>
                                    <p:animClr clrSpc="rgb" dir="cw">
                                      <p:cBhvr>
                                        <p:cTn id="8" dur="500" fill="hold"/>
                                        <p:tgtEl>
                                          <p:spTgt spid="7"/>
                                        </p:tgtEl>
                                        <p:attrNameLst>
                                          <p:attrName>stroke.color</p:attrName>
                                        </p:attrNameLst>
                                      </p:cBhvr>
                                      <p:to>
                                        <a:srgbClr val="CC9900"/>
                                      </p:to>
                                    </p:animClr>
                                    <p:set>
                                      <p:cBhvr>
                                        <p:cTn id="9" dur="500" fill="hold"/>
                                        <p:tgtEl>
                                          <p:spTgt spid="7"/>
                                        </p:tgtEl>
                                        <p:attrNameLst>
                                          <p:attrName>stroke.on</p:attrName>
                                        </p:attrNameLst>
                                      </p:cBhvr>
                                      <p:to>
                                        <p:strVal val="true"/>
                                      </p:to>
                                    </p:set>
                                  </p:childTnLst>
                                </p:cTn>
                              </p:par>
                              <p:par>
                                <p:cTn id="10" presetID="1" presetClass="emph" presetSubtype="2" fill="hold" nodeType="withEffect">
                                  <p:stCondLst>
                                    <p:cond delay="0"/>
                                  </p:stCondLst>
                                  <p:childTnLst>
                                    <p:animClr clrSpc="rgb" dir="cw">
                                      <p:cBhvr>
                                        <p:cTn id="11" dur="500" fill="hold"/>
                                        <p:tgtEl>
                                          <p:spTgt spid="7"/>
                                        </p:tgtEl>
                                        <p:attrNameLst>
                                          <p:attrName>fillcolor</p:attrName>
                                        </p:attrNameLst>
                                      </p:cBhvr>
                                      <p:to>
                                        <a:srgbClr val="FFE4B5"/>
                                      </p:to>
                                    </p:animClr>
                                    <p:set>
                                      <p:cBhvr>
                                        <p:cTn id="12" dur="500" fill="hold"/>
                                        <p:tgtEl>
                                          <p:spTgt spid="7"/>
                                        </p:tgtEl>
                                        <p:attrNameLst>
                                          <p:attrName>fill.type</p:attrName>
                                        </p:attrNameLst>
                                      </p:cBhvr>
                                      <p:to>
                                        <p:strVal val="solid"/>
                                      </p:to>
                                    </p:set>
                                    <p:set>
                                      <p:cBhvr>
                                        <p:cTn id="13" dur="500" fill="hold"/>
                                        <p:tgtEl>
                                          <p:spTgt spid="7"/>
                                        </p:tgtEl>
                                        <p:attrNameLst>
                                          <p:attrName>fill.on</p:attrName>
                                        </p:attrNameLst>
                                      </p:cBhvr>
                                      <p:to>
                                        <p:strVal val="true"/>
                                      </p:to>
                                    </p:set>
                                  </p:childTnLst>
                                </p:cTn>
                              </p:par>
                            </p:childTnLst>
                          </p:cTn>
                        </p:par>
                        <p:par>
                          <p:cTn id="14" fill="hold">
                            <p:stCondLst>
                              <p:cond delay="2500"/>
                            </p:stCondLst>
                            <p:childTnLst>
                              <p:par>
                                <p:cTn id="15" presetID="7" presetClass="emph" presetSubtype="2" fill="hold" nodeType="afterEffect">
                                  <p:stCondLst>
                                    <p:cond delay="0"/>
                                  </p:stCondLst>
                                  <p:childTnLst>
                                    <p:animClr clrSpc="rgb" dir="cw">
                                      <p:cBhvr>
                                        <p:cTn id="16" dur="500" fill="hold"/>
                                        <p:tgtEl>
                                          <p:spTgt spid="91"/>
                                        </p:tgtEl>
                                        <p:attrNameLst>
                                          <p:attrName>stroke.color</p:attrName>
                                        </p:attrNameLst>
                                      </p:cBhvr>
                                      <p:to>
                                        <a:srgbClr val="FE6237"/>
                                      </p:to>
                                    </p:animClr>
                                    <p:set>
                                      <p:cBhvr>
                                        <p:cTn id="17" dur="500" fill="hold"/>
                                        <p:tgtEl>
                                          <p:spTgt spid="91"/>
                                        </p:tgtEl>
                                        <p:attrNameLst>
                                          <p:attrName>stroke.on</p:attrName>
                                        </p:attrNameLst>
                                      </p:cBhvr>
                                      <p:to>
                                        <p:strVal val="true"/>
                                      </p:to>
                                    </p:set>
                                  </p:childTnLst>
                                </p:cTn>
                              </p:par>
                              <p:par>
                                <p:cTn id="18" presetID="16" presetClass="entr" presetSubtype="21"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Vertical)">
                                      <p:cBhvr>
                                        <p:cTn id="20" dur="500"/>
                                        <p:tgtEl>
                                          <p:spTgt spid="2"/>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barn(inVertical)">
                                      <p:cBhvr>
                                        <p:cTn id="23" dur="500"/>
                                        <p:tgtEl>
                                          <p:spTgt spid="15"/>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barn(inVertical)">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15"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3C2D7E-3F2E-404E-9B30-CB12DC972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1F7FD00-BF97-4325-B7C2-E451F2084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06695"/>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40EB212-8FC0-483D-9DD3-909130A543C4}"/>
              </a:ext>
            </a:extLst>
          </p:cNvPr>
          <p:cNvSpPr>
            <a:spLocks noGrp="1"/>
          </p:cNvSpPr>
          <p:nvPr>
            <p:ph type="title"/>
          </p:nvPr>
        </p:nvSpPr>
        <p:spPr>
          <a:xfrm>
            <a:off x="1843391" y="624110"/>
            <a:ext cx="4136068" cy="1137455"/>
          </a:xfrm>
        </p:spPr>
        <p:txBody>
          <a:bodyPr>
            <a:normAutofit/>
          </a:bodyPr>
          <a:lstStyle/>
          <a:p>
            <a:r>
              <a:rPr lang="en-US" dirty="0">
                <a:solidFill>
                  <a:schemeClr val="bg1"/>
                </a:solidFill>
              </a:rPr>
              <a:t>r/Warhammer40k</a:t>
            </a:r>
            <a:br>
              <a:rPr lang="en-US" dirty="0">
                <a:solidFill>
                  <a:schemeClr val="bg1"/>
                </a:solidFill>
              </a:rPr>
            </a:br>
            <a:r>
              <a:rPr lang="en-US" sz="2800" dirty="0">
                <a:solidFill>
                  <a:schemeClr val="bg1"/>
                </a:solidFill>
              </a:rPr>
              <a:t>Tabletop War Game</a:t>
            </a:r>
            <a:endParaRPr lang="en-US" dirty="0">
              <a:solidFill>
                <a:schemeClr val="bg1"/>
              </a:solidFill>
            </a:endParaRPr>
          </a:p>
        </p:txBody>
      </p:sp>
      <p:sp>
        <p:nvSpPr>
          <p:cNvPr id="12" name="Freeform 11">
            <a:extLst>
              <a:ext uri="{FF2B5EF4-FFF2-40B4-BE49-F238E27FC236}">
                <a16:creationId xmlns:a16="http://schemas.microsoft.com/office/drawing/2014/main" id="{179B5294-DA4E-4926-B14A-DD6E07A12F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Arrow: Pentagon 6">
            <a:extLst>
              <a:ext uri="{FF2B5EF4-FFF2-40B4-BE49-F238E27FC236}">
                <a16:creationId xmlns:a16="http://schemas.microsoft.com/office/drawing/2014/main" id="{84D5E1AF-B0D4-413B-926A-AA85421F8C70}"/>
              </a:ext>
            </a:extLst>
          </p:cNvPr>
          <p:cNvSpPr/>
          <p:nvPr/>
        </p:nvSpPr>
        <p:spPr>
          <a:xfrm rot="10800000">
            <a:off x="6479298" y="665859"/>
            <a:ext cx="5212862" cy="758036"/>
          </a:xfrm>
          <a:prstGeom prst="homePlat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9" name="TextBox 8">
            <a:extLst>
              <a:ext uri="{FF2B5EF4-FFF2-40B4-BE49-F238E27FC236}">
                <a16:creationId xmlns:a16="http://schemas.microsoft.com/office/drawing/2014/main" id="{803551CD-F6DE-4887-8859-1EC8D3DD71B0}"/>
              </a:ext>
            </a:extLst>
          </p:cNvPr>
          <p:cNvSpPr txBox="1"/>
          <p:nvPr/>
        </p:nvSpPr>
        <p:spPr>
          <a:xfrm>
            <a:off x="6647330" y="852340"/>
            <a:ext cx="5154706" cy="369332"/>
          </a:xfrm>
          <a:prstGeom prst="rect">
            <a:avLst/>
          </a:prstGeom>
          <a:noFill/>
        </p:spPr>
        <p:txBody>
          <a:bodyPr wrap="square" rtlCol="0">
            <a:spAutoFit/>
          </a:bodyPr>
          <a:lstStyle/>
          <a:p>
            <a:r>
              <a:rPr lang="en-US" dirty="0">
                <a:hlinkClick r:id="rId2"/>
              </a:rPr>
              <a:t>https://www.reddit.com/r/Warhammer40k/</a:t>
            </a:r>
            <a:endParaRPr lang="en-US" dirty="0"/>
          </a:p>
        </p:txBody>
      </p:sp>
      <p:sp>
        <p:nvSpPr>
          <p:cNvPr id="13" name="TextBox 12">
            <a:extLst>
              <a:ext uri="{FF2B5EF4-FFF2-40B4-BE49-F238E27FC236}">
                <a16:creationId xmlns:a16="http://schemas.microsoft.com/office/drawing/2014/main" id="{374AFD9F-A9AD-4D29-A680-C5E863BD9346}"/>
              </a:ext>
            </a:extLst>
          </p:cNvPr>
          <p:cNvSpPr txBox="1"/>
          <p:nvPr/>
        </p:nvSpPr>
        <p:spPr>
          <a:xfrm>
            <a:off x="8096250" y="2590800"/>
            <a:ext cx="3457969" cy="3693319"/>
          </a:xfrm>
          <a:prstGeom prst="rect">
            <a:avLst/>
          </a:prstGeom>
          <a:noFill/>
        </p:spPr>
        <p:txBody>
          <a:bodyPr wrap="square" rtlCol="0">
            <a:spAutoFit/>
          </a:bodyPr>
          <a:lstStyle/>
          <a:p>
            <a:r>
              <a:rPr lang="en-US" dirty="0"/>
              <a:t>“Warhammer 40,000 is a miniature wargame set in the distant future, where a stagnant human civilization is beset by hostile aliens and malevolent supernatural creatures. The models in the game are a mixture of humans, aliens, and supernatural monsters, wielding futuristic weaponry and magical powers.”</a:t>
            </a:r>
          </a:p>
          <a:p>
            <a:r>
              <a:rPr lang="en-US" dirty="0"/>
              <a:t>-Wikipedia</a:t>
            </a:r>
          </a:p>
        </p:txBody>
      </p:sp>
      <p:pic>
        <p:nvPicPr>
          <p:cNvPr id="5122" name="Picture 2" descr="Image result for warhammer 40k logo">
            <a:extLst>
              <a:ext uri="{FF2B5EF4-FFF2-40B4-BE49-F238E27FC236}">
                <a16:creationId xmlns:a16="http://schemas.microsoft.com/office/drawing/2014/main" id="{8C911A6F-E376-40CD-9293-71D0715C8B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269" y="5014544"/>
            <a:ext cx="4530767" cy="103535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A112D9E6-0FBF-4823-AC07-593F9011DC7D}"/>
              </a:ext>
            </a:extLst>
          </p:cNvPr>
          <p:cNvPicPr>
            <a:picLocks noChangeAspect="1"/>
          </p:cNvPicPr>
          <p:nvPr/>
        </p:nvPicPr>
        <p:blipFill rotWithShape="1">
          <a:blip r:embed="rId4">
            <a:extLst>
              <a:ext uri="{28A0092B-C50C-407E-A947-70E740481C1C}">
                <a14:useLocalDpi xmlns:a14="http://schemas.microsoft.com/office/drawing/2010/main" val="0"/>
              </a:ext>
            </a:extLst>
          </a:blip>
          <a:srcRect l="7407" r="6666" b="-7569"/>
          <a:stretch/>
        </p:blipFill>
        <p:spPr>
          <a:xfrm>
            <a:off x="121916" y="1847716"/>
            <a:ext cx="5602049" cy="3166828"/>
          </a:xfrm>
          <a:prstGeom prst="rect">
            <a:avLst/>
          </a:prstGeom>
        </p:spPr>
      </p:pic>
      <p:pic>
        <p:nvPicPr>
          <p:cNvPr id="5126" name="Picture 6" descr="Image result for warhammer 40k tabletop">
            <a:extLst>
              <a:ext uri="{FF2B5EF4-FFF2-40B4-BE49-F238E27FC236}">
                <a16:creationId xmlns:a16="http://schemas.microsoft.com/office/drawing/2014/main" id="{D49834DF-AD25-49FD-B529-BD95C5C14D1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10" r="42025"/>
          <a:stretch/>
        </p:blipFill>
        <p:spPr bwMode="auto">
          <a:xfrm>
            <a:off x="4678036" y="3715870"/>
            <a:ext cx="3277369" cy="2944905"/>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Image result for gamesworkshop logo">
            <a:extLst>
              <a:ext uri="{FF2B5EF4-FFF2-40B4-BE49-F238E27FC236}">
                <a16:creationId xmlns:a16="http://schemas.microsoft.com/office/drawing/2014/main" id="{7A7C425D-31EC-44A9-92FF-3B9A20A5975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16965" y="1847716"/>
            <a:ext cx="2392732" cy="2392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1446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3C2D7E-3F2E-404E-9B30-CB12DC972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1F7FD00-BF97-4325-B7C2-E451F2084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06695"/>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40EB212-8FC0-483D-9DD3-909130A543C4}"/>
              </a:ext>
            </a:extLst>
          </p:cNvPr>
          <p:cNvSpPr>
            <a:spLocks noGrp="1"/>
          </p:cNvSpPr>
          <p:nvPr>
            <p:ph type="title"/>
          </p:nvPr>
        </p:nvSpPr>
        <p:spPr>
          <a:xfrm>
            <a:off x="1843391" y="624110"/>
            <a:ext cx="4136068" cy="1137455"/>
          </a:xfrm>
        </p:spPr>
        <p:txBody>
          <a:bodyPr>
            <a:normAutofit/>
          </a:bodyPr>
          <a:lstStyle/>
          <a:p>
            <a:r>
              <a:rPr lang="en-US" dirty="0">
                <a:solidFill>
                  <a:schemeClr val="bg1"/>
                </a:solidFill>
              </a:rPr>
              <a:t>r/</a:t>
            </a:r>
            <a:r>
              <a:rPr lang="en-US" dirty="0" err="1">
                <a:solidFill>
                  <a:schemeClr val="bg1"/>
                </a:solidFill>
              </a:rPr>
              <a:t>smashbros</a:t>
            </a:r>
            <a:br>
              <a:rPr lang="en-US" dirty="0">
                <a:solidFill>
                  <a:schemeClr val="bg1"/>
                </a:solidFill>
              </a:rPr>
            </a:br>
            <a:r>
              <a:rPr lang="en-US" sz="2700" dirty="0">
                <a:solidFill>
                  <a:schemeClr val="bg1"/>
                </a:solidFill>
              </a:rPr>
              <a:t>Video Game Franchise</a:t>
            </a:r>
            <a:endParaRPr lang="en-US" dirty="0">
              <a:solidFill>
                <a:schemeClr val="bg1"/>
              </a:solidFill>
            </a:endParaRPr>
          </a:p>
        </p:txBody>
      </p:sp>
      <p:sp>
        <p:nvSpPr>
          <p:cNvPr id="12" name="Freeform 11">
            <a:extLst>
              <a:ext uri="{FF2B5EF4-FFF2-40B4-BE49-F238E27FC236}">
                <a16:creationId xmlns:a16="http://schemas.microsoft.com/office/drawing/2014/main" id="{179B5294-DA4E-4926-B14A-DD6E07A12F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Arrow: Pentagon 6">
            <a:extLst>
              <a:ext uri="{FF2B5EF4-FFF2-40B4-BE49-F238E27FC236}">
                <a16:creationId xmlns:a16="http://schemas.microsoft.com/office/drawing/2014/main" id="{84D5E1AF-B0D4-413B-926A-AA85421F8C70}"/>
              </a:ext>
            </a:extLst>
          </p:cNvPr>
          <p:cNvSpPr/>
          <p:nvPr/>
        </p:nvSpPr>
        <p:spPr>
          <a:xfrm rot="10800000">
            <a:off x="6479298" y="665859"/>
            <a:ext cx="5212862" cy="758036"/>
          </a:xfrm>
          <a:prstGeom prst="homePlat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TextBox 10">
            <a:extLst>
              <a:ext uri="{FF2B5EF4-FFF2-40B4-BE49-F238E27FC236}">
                <a16:creationId xmlns:a16="http://schemas.microsoft.com/office/drawing/2014/main" id="{6AD8886C-AE97-4768-9A97-ADD6D6C88EFC}"/>
              </a:ext>
            </a:extLst>
          </p:cNvPr>
          <p:cNvSpPr txBox="1"/>
          <p:nvPr/>
        </p:nvSpPr>
        <p:spPr>
          <a:xfrm>
            <a:off x="7037293" y="823505"/>
            <a:ext cx="5154706" cy="369332"/>
          </a:xfrm>
          <a:prstGeom prst="rect">
            <a:avLst/>
          </a:prstGeom>
          <a:noFill/>
        </p:spPr>
        <p:txBody>
          <a:bodyPr wrap="square" rtlCol="0">
            <a:spAutoFit/>
          </a:bodyPr>
          <a:lstStyle/>
          <a:p>
            <a:r>
              <a:rPr lang="en-US" dirty="0">
                <a:hlinkClick r:id="rId2"/>
              </a:rPr>
              <a:t>https://www.reddit.com/r/smashbros/</a:t>
            </a:r>
            <a:endParaRPr lang="en-US" dirty="0"/>
          </a:p>
        </p:txBody>
      </p:sp>
      <p:sp>
        <p:nvSpPr>
          <p:cNvPr id="13" name="TextBox 12">
            <a:extLst>
              <a:ext uri="{FF2B5EF4-FFF2-40B4-BE49-F238E27FC236}">
                <a16:creationId xmlns:a16="http://schemas.microsoft.com/office/drawing/2014/main" id="{145FDEA6-8D8D-4CEB-AF4C-E10AD6A795AB}"/>
              </a:ext>
            </a:extLst>
          </p:cNvPr>
          <p:cNvSpPr txBox="1"/>
          <p:nvPr/>
        </p:nvSpPr>
        <p:spPr>
          <a:xfrm>
            <a:off x="7660341" y="2427648"/>
            <a:ext cx="3783106" cy="4247317"/>
          </a:xfrm>
          <a:prstGeom prst="rect">
            <a:avLst/>
          </a:prstGeom>
          <a:noFill/>
        </p:spPr>
        <p:txBody>
          <a:bodyPr wrap="square" rtlCol="0">
            <a:spAutoFit/>
          </a:bodyPr>
          <a:lstStyle/>
          <a:p>
            <a:r>
              <a:rPr lang="en-US" dirty="0"/>
              <a:t>“Super Smash Bros. is a series of crossover fighting video games published by Nintendo, and primarily features characters from various franchises of theirs. The series was created by Masahiro Sakurai, who has directed every game in the series. The gameplay objective differs from that of traditional fighters in that the aim is to knock opponents off the stage instead of depleting life bars.” </a:t>
            </a:r>
          </a:p>
          <a:p>
            <a:r>
              <a:rPr lang="en-US" dirty="0"/>
              <a:t>-Wikipedia</a:t>
            </a:r>
          </a:p>
        </p:txBody>
      </p:sp>
      <p:pic>
        <p:nvPicPr>
          <p:cNvPr id="14" name="Picture 2" descr="Image result for smash bros ultimate">
            <a:extLst>
              <a:ext uri="{FF2B5EF4-FFF2-40B4-BE49-F238E27FC236}">
                <a16:creationId xmlns:a16="http://schemas.microsoft.com/office/drawing/2014/main" id="{023F6CF4-D152-4AEC-9EB6-1E8C478A91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787" y="1936047"/>
            <a:ext cx="4838388" cy="2721593"/>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Image result for nintendo logo">
            <a:extLst>
              <a:ext uri="{FF2B5EF4-FFF2-40B4-BE49-F238E27FC236}">
                <a16:creationId xmlns:a16="http://schemas.microsoft.com/office/drawing/2014/main" id="{76FB85CA-B692-48C5-B2AA-ED56A0B9A67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879" r="26451"/>
          <a:stretch/>
        </p:blipFill>
        <p:spPr bwMode="auto">
          <a:xfrm>
            <a:off x="5235047" y="1851607"/>
            <a:ext cx="2311554" cy="2338926"/>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Image result for super smash bros ultimate">
            <a:extLst>
              <a:ext uri="{FF2B5EF4-FFF2-40B4-BE49-F238E27FC236}">
                <a16:creationId xmlns:a16="http://schemas.microsoft.com/office/drawing/2014/main" id="{31F23DCD-AE82-49F6-9962-25FAC2A67C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71738" y="4067353"/>
            <a:ext cx="4700586" cy="264408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 result for super smash bros  logo">
            <a:extLst>
              <a:ext uri="{FF2B5EF4-FFF2-40B4-BE49-F238E27FC236}">
                <a16:creationId xmlns:a16="http://schemas.microsoft.com/office/drawing/2014/main" id="{B4D34D17-AF64-461B-AB46-28945FD7D3A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0936" y="4551306"/>
            <a:ext cx="1866803" cy="1804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03767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3C2D7E-3F2E-404E-9B30-CB12DC972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1F7FD00-BF97-4325-B7C2-E451F2084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06695"/>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6148" name="Picture 4" descr="Image may contain: one or more people, people standing and outdoor">
            <a:extLst>
              <a:ext uri="{FF2B5EF4-FFF2-40B4-BE49-F238E27FC236}">
                <a16:creationId xmlns:a16="http://schemas.microsoft.com/office/drawing/2014/main" id="{217327C5-5A2B-4154-BDC2-245645277B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7647" y="1761565"/>
            <a:ext cx="3964140" cy="264194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40EB212-8FC0-483D-9DD3-909130A543C4}"/>
              </a:ext>
            </a:extLst>
          </p:cNvPr>
          <p:cNvSpPr>
            <a:spLocks noGrp="1"/>
          </p:cNvSpPr>
          <p:nvPr>
            <p:ph type="title"/>
          </p:nvPr>
        </p:nvSpPr>
        <p:spPr>
          <a:xfrm>
            <a:off x="1843391" y="624110"/>
            <a:ext cx="4136068" cy="1137455"/>
          </a:xfrm>
        </p:spPr>
        <p:txBody>
          <a:bodyPr>
            <a:normAutofit fontScale="90000"/>
          </a:bodyPr>
          <a:lstStyle/>
          <a:p>
            <a:r>
              <a:rPr lang="en-US" dirty="0">
                <a:solidFill>
                  <a:schemeClr val="bg1"/>
                </a:solidFill>
              </a:rPr>
              <a:t>r/paintball</a:t>
            </a:r>
            <a:br>
              <a:rPr lang="en-US" dirty="0">
                <a:solidFill>
                  <a:schemeClr val="bg1"/>
                </a:solidFill>
              </a:rPr>
            </a:br>
            <a:r>
              <a:rPr lang="en-US" sz="2700" dirty="0">
                <a:solidFill>
                  <a:schemeClr val="bg1"/>
                </a:solidFill>
              </a:rPr>
              <a:t>Extreme</a:t>
            </a:r>
            <a:r>
              <a:rPr lang="en-US" dirty="0">
                <a:solidFill>
                  <a:schemeClr val="bg1"/>
                </a:solidFill>
              </a:rPr>
              <a:t> </a:t>
            </a:r>
            <a:r>
              <a:rPr lang="en-US" sz="2700" dirty="0">
                <a:solidFill>
                  <a:schemeClr val="bg1"/>
                </a:solidFill>
              </a:rPr>
              <a:t>Sport</a:t>
            </a:r>
            <a:endParaRPr lang="en-US" dirty="0">
              <a:solidFill>
                <a:schemeClr val="bg1"/>
              </a:solidFill>
            </a:endParaRPr>
          </a:p>
        </p:txBody>
      </p:sp>
      <p:sp>
        <p:nvSpPr>
          <p:cNvPr id="12" name="Freeform 11">
            <a:extLst>
              <a:ext uri="{FF2B5EF4-FFF2-40B4-BE49-F238E27FC236}">
                <a16:creationId xmlns:a16="http://schemas.microsoft.com/office/drawing/2014/main" id="{179B5294-DA4E-4926-B14A-DD6E07A12F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Arrow: Pentagon 6">
            <a:extLst>
              <a:ext uri="{FF2B5EF4-FFF2-40B4-BE49-F238E27FC236}">
                <a16:creationId xmlns:a16="http://schemas.microsoft.com/office/drawing/2014/main" id="{84D5E1AF-B0D4-413B-926A-AA85421F8C70}"/>
              </a:ext>
            </a:extLst>
          </p:cNvPr>
          <p:cNvSpPr/>
          <p:nvPr/>
        </p:nvSpPr>
        <p:spPr>
          <a:xfrm rot="10800000">
            <a:off x="6479298" y="665859"/>
            <a:ext cx="5212862" cy="758036"/>
          </a:xfrm>
          <a:prstGeom prst="homePlat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TextBox 10">
            <a:extLst>
              <a:ext uri="{FF2B5EF4-FFF2-40B4-BE49-F238E27FC236}">
                <a16:creationId xmlns:a16="http://schemas.microsoft.com/office/drawing/2014/main" id="{6AD8886C-AE97-4768-9A97-ADD6D6C88EFC}"/>
              </a:ext>
            </a:extLst>
          </p:cNvPr>
          <p:cNvSpPr txBox="1"/>
          <p:nvPr/>
        </p:nvSpPr>
        <p:spPr>
          <a:xfrm>
            <a:off x="7037293" y="823505"/>
            <a:ext cx="5154706" cy="369332"/>
          </a:xfrm>
          <a:prstGeom prst="rect">
            <a:avLst/>
          </a:prstGeom>
          <a:noFill/>
        </p:spPr>
        <p:txBody>
          <a:bodyPr wrap="square" rtlCol="0">
            <a:spAutoFit/>
          </a:bodyPr>
          <a:lstStyle/>
          <a:p>
            <a:r>
              <a:rPr lang="en-US" dirty="0">
                <a:hlinkClick r:id="rId3"/>
              </a:rPr>
              <a:t>https://www.reddit.com/r/paintball/</a:t>
            </a:r>
            <a:endParaRPr lang="en-US" dirty="0"/>
          </a:p>
        </p:txBody>
      </p:sp>
      <p:sp>
        <p:nvSpPr>
          <p:cNvPr id="13" name="TextBox 12">
            <a:extLst>
              <a:ext uri="{FF2B5EF4-FFF2-40B4-BE49-F238E27FC236}">
                <a16:creationId xmlns:a16="http://schemas.microsoft.com/office/drawing/2014/main" id="{145FDEA6-8D8D-4CEB-AF4C-E10AD6A795AB}"/>
              </a:ext>
            </a:extLst>
          </p:cNvPr>
          <p:cNvSpPr txBox="1"/>
          <p:nvPr/>
        </p:nvSpPr>
        <p:spPr>
          <a:xfrm>
            <a:off x="7660341" y="2427648"/>
            <a:ext cx="3783106" cy="4247317"/>
          </a:xfrm>
          <a:prstGeom prst="rect">
            <a:avLst/>
          </a:prstGeom>
          <a:noFill/>
        </p:spPr>
        <p:txBody>
          <a:bodyPr wrap="square" rtlCol="0">
            <a:spAutoFit/>
          </a:bodyPr>
          <a:lstStyle/>
          <a:p>
            <a:r>
              <a:rPr lang="en-US" dirty="0"/>
              <a:t>“Super Smash Bros. is a series of crossover fighting video games published by Nintendo, and primarily features characters from various franchises of theirs. The series was created by Masahiro Sakurai, who has directed every game in the series. The gameplay objective differs from that of traditional fighters in that the aim is to knock opponents off the stage instead of depleting life bars.” </a:t>
            </a:r>
          </a:p>
          <a:p>
            <a:r>
              <a:rPr lang="en-US" dirty="0"/>
              <a:t>-Wikipedia</a:t>
            </a:r>
          </a:p>
        </p:txBody>
      </p:sp>
      <p:pic>
        <p:nvPicPr>
          <p:cNvPr id="4" name="Picture 3" descr="A person holding a baseball bat on a field&#10;&#10;Description automatically generated">
            <a:extLst>
              <a:ext uri="{FF2B5EF4-FFF2-40B4-BE49-F238E27FC236}">
                <a16:creationId xmlns:a16="http://schemas.microsoft.com/office/drawing/2014/main" id="{250472E6-EDDA-462B-A032-EBD5A3C625EB}"/>
              </a:ext>
            </a:extLst>
          </p:cNvPr>
          <p:cNvPicPr>
            <a:picLocks noChangeAspect="1"/>
          </p:cNvPicPr>
          <p:nvPr/>
        </p:nvPicPr>
        <p:blipFill rotWithShape="1">
          <a:blip r:embed="rId4">
            <a:extLst>
              <a:ext uri="{28A0092B-C50C-407E-A947-70E740481C1C}">
                <a14:useLocalDpi xmlns:a14="http://schemas.microsoft.com/office/drawing/2010/main" val="0"/>
              </a:ext>
            </a:extLst>
          </a:blip>
          <a:srcRect r="28672" b="15983"/>
          <a:stretch/>
        </p:blipFill>
        <p:spPr>
          <a:xfrm>
            <a:off x="99367" y="1936047"/>
            <a:ext cx="3056210" cy="2399431"/>
          </a:xfrm>
          <a:prstGeom prst="rect">
            <a:avLst/>
          </a:prstGeom>
        </p:spPr>
      </p:pic>
      <p:pic>
        <p:nvPicPr>
          <p:cNvPr id="6" name="Picture 5" descr="A picture containing outdoor, sky, person, riding&#10;&#10;Description automatically generated">
            <a:extLst>
              <a:ext uri="{FF2B5EF4-FFF2-40B4-BE49-F238E27FC236}">
                <a16:creationId xmlns:a16="http://schemas.microsoft.com/office/drawing/2014/main" id="{2EFF624B-D7F6-4425-9D5D-8C4BFC870C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11425" y="4259886"/>
            <a:ext cx="3300158" cy="2205551"/>
          </a:xfrm>
          <a:prstGeom prst="rect">
            <a:avLst/>
          </a:prstGeom>
        </p:spPr>
      </p:pic>
      <p:pic>
        <p:nvPicPr>
          <p:cNvPr id="6146" name="Picture 2" descr="Image may contain: one or more people, outdoor and nature">
            <a:extLst>
              <a:ext uri="{FF2B5EF4-FFF2-40B4-BE49-F238E27FC236}">
                <a16:creationId xmlns:a16="http://schemas.microsoft.com/office/drawing/2014/main" id="{DB70DA19-053D-4306-8200-594380CC38B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4884" t="7527" r="2615"/>
          <a:stretch/>
        </p:blipFill>
        <p:spPr bwMode="auto">
          <a:xfrm>
            <a:off x="793377" y="3864220"/>
            <a:ext cx="3420034" cy="2907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6474765"/>
      </p:ext>
    </p:extLst>
  </p:cSld>
  <p:clrMapOvr>
    <a:masterClrMapping/>
  </p:clrMapOvr>
</p:sld>
</file>

<file path=ppt/theme/theme1.xml><?xml version="1.0" encoding="utf-8"?>
<a:theme xmlns:a="http://schemas.openxmlformats.org/drawingml/2006/main" name="Wisp">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754</TotalTime>
  <Words>1338</Words>
  <Application>Microsoft Office PowerPoint</Application>
  <PresentationFormat>Widescreen</PresentationFormat>
  <Paragraphs>342</Paragraphs>
  <Slides>30</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Calibri</vt:lpstr>
      <vt:lpstr>Cambria Math</vt:lpstr>
      <vt:lpstr>Century Gothic</vt:lpstr>
      <vt:lpstr>Grotesque</vt:lpstr>
      <vt:lpstr>Wingdings</vt:lpstr>
      <vt:lpstr>Wingdings 3</vt:lpstr>
      <vt:lpstr>Wisp</vt:lpstr>
      <vt:lpstr>Subreddit Classifier</vt:lpstr>
      <vt:lpstr>Agenda</vt:lpstr>
      <vt:lpstr>What is it?</vt:lpstr>
      <vt:lpstr>Natural Language Processing</vt:lpstr>
      <vt:lpstr>PowerPoint Presentation</vt:lpstr>
      <vt:lpstr>Warhammer 40k</vt:lpstr>
      <vt:lpstr>r/Warhammer40k Tabletop War Game</vt:lpstr>
      <vt:lpstr>r/smashbros Video Game Franchise</vt:lpstr>
      <vt:lpstr>r/paintball Extreme Sport</vt:lpstr>
      <vt:lpstr>Data Collection</vt:lpstr>
      <vt:lpstr>Reddit API</vt:lpstr>
      <vt:lpstr>Post Content</vt:lpstr>
      <vt:lpstr>PowerPoint Presentation</vt:lpstr>
      <vt:lpstr>Vectorizers</vt:lpstr>
      <vt:lpstr>PowerPoint Presentation</vt:lpstr>
      <vt:lpstr>PowerPoint Presentation</vt:lpstr>
      <vt:lpstr>Logistic Regression </vt:lpstr>
      <vt:lpstr>Logistic Regression</vt:lpstr>
      <vt:lpstr>k-Nearest Neighbors</vt:lpstr>
      <vt:lpstr>Naïve Bayes</vt:lpstr>
      <vt:lpstr>Model Performance </vt:lpstr>
      <vt:lpstr>PowerPoint Presentation</vt:lpstr>
      <vt:lpstr>PowerPoint Presentation</vt:lpstr>
      <vt:lpstr>Warhammer 40k</vt:lpstr>
      <vt:lpstr>Smash Bros.</vt:lpstr>
      <vt:lpstr>Paintball</vt:lpstr>
      <vt:lpstr>A. Terminology  B. Hyperparamters  C. Resources</vt:lpstr>
      <vt:lpstr>PowerPoint Presentation</vt:lpstr>
      <vt:lpstr>PowerPoint Presentation</vt:lpstr>
      <vt:lpstr>“The multinomial Naive Bayes classifier is suitable for classification with discrete features (e.g., word counts for text classification). The multinomial distribution normally requires integer feature counts. However, in practice, fractional counts such as tf-idf may also work.” https://www.ritchieng.com/machine-learning-multinomial-naive-bayes-vectorization/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NLP Subreddit Classifier</dc:title>
  <dc:creator>Stephen Tse</dc:creator>
  <cp:lastModifiedBy>Stephen Tse</cp:lastModifiedBy>
  <cp:revision>19</cp:revision>
  <dcterms:created xsi:type="dcterms:W3CDTF">2019-07-10T20:45:02Z</dcterms:created>
  <dcterms:modified xsi:type="dcterms:W3CDTF">2019-07-11T20:01:46Z</dcterms:modified>
</cp:coreProperties>
</file>